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7" r:id="rId2"/>
    <p:sldId id="285" r:id="rId3"/>
    <p:sldId id="293" r:id="rId4"/>
    <p:sldId id="284" r:id="rId5"/>
    <p:sldId id="272" r:id="rId6"/>
    <p:sldId id="273" r:id="rId7"/>
    <p:sldId id="274" r:id="rId8"/>
    <p:sldId id="275" r:id="rId9"/>
    <p:sldId id="276" r:id="rId10"/>
    <p:sldId id="277" r:id="rId11"/>
    <p:sldId id="278" r:id="rId12"/>
    <p:sldId id="279" r:id="rId13"/>
    <p:sldId id="281" r:id="rId14"/>
    <p:sldId id="296" r:id="rId15"/>
    <p:sldId id="294" r:id="rId16"/>
    <p:sldId id="295" r:id="rId17"/>
    <p:sldId id="297" r:id="rId18"/>
    <p:sldId id="298" r:id="rId19"/>
    <p:sldId id="282" r:id="rId20"/>
    <p:sldId id="283"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wmi Krishnamurthy" initials="SK" lastIdx="1" clrIdx="0">
    <p:extLst>
      <p:ext uri="{19B8F6BF-5375-455C-9EA6-DF929625EA0E}">
        <p15:presenceInfo xmlns:p15="http://schemas.microsoft.com/office/powerpoint/2012/main" userId="97fbc4f7f5981f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6018"/>
  </p:normalViewPr>
  <p:slideViewPr>
    <p:cSldViewPr snapToGrid="0">
      <p:cViewPr varScale="1">
        <p:scale>
          <a:sx n="113" d="100"/>
          <a:sy n="113" d="100"/>
        </p:scale>
        <p:origin x="20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131DF-AA86-454A-BCD0-9160B7827062}"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CCF79-EB72-5747-BD49-B451800C8BA9}" type="slidenum">
              <a:rPr lang="en-US" smtClean="0"/>
              <a:t>‹#›</a:t>
            </a:fld>
            <a:endParaRPr lang="en-US"/>
          </a:p>
        </p:txBody>
      </p:sp>
    </p:spTree>
    <p:extLst>
      <p:ext uri="{BB962C8B-B14F-4D97-AF65-F5344CB8AC3E}">
        <p14:creationId xmlns:p14="http://schemas.microsoft.com/office/powerpoint/2010/main" val="390908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43310-7D60-984D-8580-C8F7B1FAD56E}" type="datetimeFigureOut">
              <a:rPr lang="en-US" smtClean="0"/>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312914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43310-7D60-984D-8580-C8F7B1FAD56E}" type="datetimeFigureOut">
              <a:rPr lang="en-US" smtClean="0"/>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292726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43310-7D60-984D-8580-C8F7B1FAD56E}" type="datetimeFigureOut">
              <a:rPr lang="en-US" smtClean="0"/>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298250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43310-7D60-984D-8580-C8F7B1FAD56E}" type="datetimeFigureOut">
              <a:rPr lang="en-US" smtClean="0"/>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239612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43310-7D60-984D-8580-C8F7B1FAD56E}" type="datetimeFigureOut">
              <a:rPr lang="en-US" smtClean="0"/>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402219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43310-7D60-984D-8580-C8F7B1FAD56E}" type="datetimeFigureOut">
              <a:rPr lang="en-US" smtClean="0"/>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29890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43310-7D60-984D-8580-C8F7B1FAD56E}" type="datetimeFigureOut">
              <a:rPr lang="en-US" smtClean="0"/>
              <a:t>3/12/23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18722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43310-7D60-984D-8580-C8F7B1FAD56E}" type="datetimeFigureOut">
              <a:rPr lang="en-US" smtClean="0"/>
              <a:t>3/12/23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109696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43310-7D60-984D-8580-C8F7B1FAD56E}" type="datetimeFigureOut">
              <a:rPr lang="en-US" smtClean="0"/>
              <a:t>3/12/23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379632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43310-7D60-984D-8580-C8F7B1FAD56E}" type="datetimeFigureOut">
              <a:rPr lang="en-US" smtClean="0"/>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421790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43310-7D60-984D-8580-C8F7B1FAD56E}" type="datetimeFigureOut">
              <a:rPr lang="en-US" smtClean="0"/>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61EC-F064-CB4B-AAB2-7D396956D504}" type="slidenum">
              <a:rPr lang="en-US" smtClean="0"/>
              <a:t>‹#›</a:t>
            </a:fld>
            <a:endParaRPr lang="en-US"/>
          </a:p>
        </p:txBody>
      </p:sp>
    </p:spTree>
    <p:extLst>
      <p:ext uri="{BB962C8B-B14F-4D97-AF65-F5344CB8AC3E}">
        <p14:creationId xmlns:p14="http://schemas.microsoft.com/office/powerpoint/2010/main" val="205720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43310-7D60-984D-8580-C8F7B1FAD56E}" type="datetimeFigureOut">
              <a:rPr lang="en-US" smtClean="0"/>
              <a:t>3/12/23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061EC-F064-CB4B-AAB2-7D396956D504}" type="slidenum">
              <a:rPr lang="en-US" smtClean="0"/>
              <a:t>‹#›</a:t>
            </a:fld>
            <a:endParaRPr lang="en-US"/>
          </a:p>
        </p:txBody>
      </p:sp>
    </p:spTree>
    <p:extLst>
      <p:ext uri="{BB962C8B-B14F-4D97-AF65-F5344CB8AC3E}">
        <p14:creationId xmlns:p14="http://schemas.microsoft.com/office/powerpoint/2010/main" val="1831080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kmarketinsights.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33" name="Subtitle 2">
            <a:extLst>
              <a:ext uri="{FF2B5EF4-FFF2-40B4-BE49-F238E27FC236}">
                <a16:creationId xmlns:a16="http://schemas.microsoft.com/office/drawing/2014/main" id="{09A8F415-BB56-15A8-B2FA-CCF8EDF3EA92}"/>
              </a:ext>
            </a:extLst>
          </p:cNvPr>
          <p:cNvSpPr txBox="1">
            <a:spLocks/>
          </p:cNvSpPr>
          <p:nvPr/>
        </p:nvSpPr>
        <p:spPr>
          <a:xfrm>
            <a:off x="1350682" y="4870824"/>
            <a:ext cx="10005951" cy="145825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ED7D31"/>
                </a:solidFill>
                <a:latin typeface="Gill Sans MT" panose="020B0502020104020203" pitchFamily="34" charset="0"/>
              </a:rPr>
              <a:t>Sowmi</a:t>
            </a:r>
            <a:r>
              <a:rPr lang="en-US" b="1" dirty="0">
                <a:solidFill>
                  <a:srgbClr val="ED7D31"/>
                </a:solidFill>
                <a:latin typeface="Gill Sans MT" panose="020B0502020104020203" pitchFamily="34" charset="0"/>
              </a:rPr>
              <a:t> Krishnamurthy CMT</a:t>
            </a:r>
          </a:p>
          <a:p>
            <a:pPr marL="0" indent="0">
              <a:buNone/>
            </a:pPr>
            <a:r>
              <a:rPr lang="en-US" dirty="0">
                <a:latin typeface="Gill Sans MT" panose="020B0502020104020203" pitchFamily="34" charset="0"/>
              </a:rPr>
              <a:t>CEO | SK Market Insights Ltd</a:t>
            </a:r>
          </a:p>
          <a:p>
            <a:pPr marL="0" indent="0">
              <a:buNone/>
            </a:pPr>
            <a:r>
              <a:rPr lang="en-US" dirty="0">
                <a:latin typeface="Gill Sans MT" panose="020B0502020104020203" pitchFamily="34" charset="0"/>
              </a:rPr>
              <a:t>March 11, 2023</a:t>
            </a:r>
          </a:p>
          <a:p>
            <a:pPr marL="0" indent="0">
              <a:buNone/>
            </a:pPr>
            <a:r>
              <a:rPr lang="en-US" dirty="0">
                <a:latin typeface="Gill Sans MT" panose="020B0502020104020203" pitchFamily="34" charset="0"/>
              </a:rPr>
              <a:t>Presentation to Institute for Investment and Business </a:t>
            </a:r>
            <a:r>
              <a:rPr lang="en-US" dirty="0" err="1">
                <a:latin typeface="Gill Sans MT" panose="020B0502020104020203" pitchFamily="34" charset="0"/>
              </a:rPr>
              <a:t>Mgmt</a:t>
            </a:r>
            <a:r>
              <a:rPr lang="en-US" dirty="0">
                <a:latin typeface="Gill Sans MT" panose="020B0502020104020203" pitchFamily="34" charset="0"/>
              </a:rPr>
              <a:t> (IBIM)</a:t>
            </a:r>
          </a:p>
        </p:txBody>
      </p:sp>
      <p:sp>
        <p:nvSpPr>
          <p:cNvPr id="34" name="Rectangle 33">
            <a:extLst>
              <a:ext uri="{FF2B5EF4-FFF2-40B4-BE49-F238E27FC236}">
                <a16:creationId xmlns:a16="http://schemas.microsoft.com/office/drawing/2014/main" id="{4956B85B-6757-69FC-622F-E86FD4D14E9D}"/>
              </a:ext>
            </a:extLst>
          </p:cNvPr>
          <p:cNvSpPr/>
          <p:nvPr/>
        </p:nvSpPr>
        <p:spPr>
          <a:xfrm>
            <a:off x="1235822" y="4870824"/>
            <a:ext cx="79002" cy="131482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38" name="Title 1">
            <a:extLst>
              <a:ext uri="{FF2B5EF4-FFF2-40B4-BE49-F238E27FC236}">
                <a16:creationId xmlns:a16="http://schemas.microsoft.com/office/drawing/2014/main" id="{F2AE23AC-BC83-BA9A-57DC-DCE07DDB5D92}"/>
              </a:ext>
            </a:extLst>
          </p:cNvPr>
          <p:cNvSpPr txBox="1">
            <a:spLocks/>
          </p:cNvSpPr>
          <p:nvPr/>
        </p:nvSpPr>
        <p:spPr>
          <a:xfrm>
            <a:off x="1314824" y="735106"/>
            <a:ext cx="7126005" cy="29284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Gill Sans MT" panose="020B0502020104020203" pitchFamily="34" charset="0"/>
              </a:rPr>
              <a:t>Application of </a:t>
            </a:r>
            <a:r>
              <a:rPr lang="en-US" sz="4800" dirty="0">
                <a:solidFill>
                  <a:srgbClr val="ED7D31"/>
                </a:solidFill>
                <a:latin typeface="Gill Sans MT" panose="020B0502020104020203" pitchFamily="34" charset="0"/>
              </a:rPr>
              <a:t>Technical Analysis </a:t>
            </a:r>
            <a:r>
              <a:rPr lang="en-US" sz="4800" dirty="0">
                <a:latin typeface="Gill Sans MT" panose="020B0502020104020203" pitchFamily="34" charset="0"/>
              </a:rPr>
              <a:t>to Portfolio Management</a:t>
            </a:r>
          </a:p>
        </p:txBody>
      </p:sp>
    </p:spTree>
    <p:extLst>
      <p:ext uri="{BB962C8B-B14F-4D97-AF65-F5344CB8AC3E}">
        <p14:creationId xmlns:p14="http://schemas.microsoft.com/office/powerpoint/2010/main" val="250630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Relative strength as a selection tool</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3" name="Picture 2">
            <a:extLst>
              <a:ext uri="{FF2B5EF4-FFF2-40B4-BE49-F238E27FC236}">
                <a16:creationId xmlns:a16="http://schemas.microsoft.com/office/drawing/2014/main" id="{6633C631-9609-9230-128B-783244283D9E}"/>
              </a:ext>
            </a:extLst>
          </p:cNvPr>
          <p:cNvPicPr>
            <a:picLocks noChangeAspect="1"/>
          </p:cNvPicPr>
          <p:nvPr/>
        </p:nvPicPr>
        <p:blipFill rotWithShape="1">
          <a:blip r:embed="rId3"/>
          <a:srcRect r="14031"/>
          <a:stretch/>
        </p:blipFill>
        <p:spPr>
          <a:xfrm>
            <a:off x="5420492" y="1214709"/>
            <a:ext cx="6681861" cy="5492373"/>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3306EBF2-2C06-0488-290E-796143274FC8}"/>
              </a:ext>
            </a:extLst>
          </p:cNvPr>
          <p:cNvSpPr>
            <a:spLocks noGrp="1"/>
          </p:cNvSpPr>
          <p:nvPr>
            <p:ph idx="1"/>
          </p:nvPr>
        </p:nvSpPr>
        <p:spPr>
          <a:xfrm>
            <a:off x="411479" y="1657350"/>
            <a:ext cx="4671509" cy="4943473"/>
          </a:xfrm>
        </p:spPr>
        <p:txBody>
          <a:bodyPr anchor="t">
            <a:normAutofit fontScale="62500" lnSpcReduction="20000"/>
          </a:bodyPr>
          <a:lstStyle/>
          <a:p>
            <a:pPr>
              <a:lnSpc>
                <a:spcPct val="120000"/>
              </a:lnSpc>
              <a:spcAft>
                <a:spcPts val="1200"/>
              </a:spcAft>
            </a:pPr>
            <a:r>
              <a:rPr lang="en-US" sz="3100" dirty="0">
                <a:latin typeface="Gill Sans MT" panose="020B0502020104020203" pitchFamily="34" charset="0"/>
              </a:rPr>
              <a:t>Applicable </a:t>
            </a:r>
            <a:r>
              <a:rPr lang="en-US" sz="3100" dirty="0">
                <a:solidFill>
                  <a:srgbClr val="ED7D31"/>
                </a:solidFill>
                <a:latin typeface="Gill Sans MT" panose="020B0502020104020203" pitchFamily="34" charset="0"/>
              </a:rPr>
              <a:t>to asset classes  </a:t>
            </a:r>
            <a:r>
              <a:rPr lang="en-US" sz="3100" dirty="0">
                <a:latin typeface="Gill Sans MT" panose="020B0502020104020203" pitchFamily="34" charset="0"/>
              </a:rPr>
              <a:t>as well as individual </a:t>
            </a:r>
            <a:r>
              <a:rPr lang="en-US" sz="3100" dirty="0">
                <a:solidFill>
                  <a:srgbClr val="ED7D31"/>
                </a:solidFill>
                <a:latin typeface="Gill Sans MT" panose="020B0502020104020203" pitchFamily="34" charset="0"/>
              </a:rPr>
              <a:t>investment selection</a:t>
            </a:r>
            <a:endParaRPr lang="en-US" sz="3100" dirty="0">
              <a:latin typeface="Gill Sans MT" panose="020B0502020104020203" pitchFamily="34" charset="0"/>
            </a:endParaRPr>
          </a:p>
          <a:p>
            <a:pPr>
              <a:lnSpc>
                <a:spcPct val="120000"/>
              </a:lnSpc>
              <a:spcAft>
                <a:spcPts val="1200"/>
              </a:spcAft>
            </a:pPr>
            <a:r>
              <a:rPr lang="en-US" sz="3100" dirty="0">
                <a:latin typeface="Gill Sans MT" panose="020B0502020104020203" pitchFamily="34" charset="0"/>
              </a:rPr>
              <a:t>Calculated as </a:t>
            </a:r>
            <a:r>
              <a:rPr lang="en-US" sz="3100" dirty="0">
                <a:solidFill>
                  <a:srgbClr val="ED7D31"/>
                </a:solidFill>
                <a:latin typeface="Gill Sans MT" panose="020B0502020104020203" pitchFamily="34" charset="0"/>
              </a:rPr>
              <a:t>asset price compared to a</a:t>
            </a:r>
            <a:r>
              <a:rPr lang="en-US" sz="3100" dirty="0">
                <a:latin typeface="Gill Sans MT" panose="020B0502020104020203" pitchFamily="34" charset="0"/>
              </a:rPr>
              <a:t> </a:t>
            </a:r>
            <a:r>
              <a:rPr lang="en-US" sz="3100" dirty="0">
                <a:solidFill>
                  <a:srgbClr val="ED7D31"/>
                </a:solidFill>
                <a:latin typeface="Gill Sans MT" panose="020B0502020104020203" pitchFamily="34" charset="0"/>
              </a:rPr>
              <a:t>reference price</a:t>
            </a:r>
            <a:r>
              <a:rPr lang="en-US" sz="3100" dirty="0">
                <a:latin typeface="Gill Sans MT" panose="020B0502020104020203" pitchFamily="34" charset="0"/>
              </a:rPr>
              <a:t> </a:t>
            </a:r>
          </a:p>
          <a:p>
            <a:pPr>
              <a:lnSpc>
                <a:spcPct val="120000"/>
              </a:lnSpc>
              <a:spcAft>
                <a:spcPts val="1200"/>
              </a:spcAft>
            </a:pPr>
            <a:r>
              <a:rPr lang="en-US" sz="3100" dirty="0">
                <a:solidFill>
                  <a:srgbClr val="ED7D31"/>
                </a:solidFill>
                <a:latin typeface="Gill Sans MT" panose="020B0502020104020203" pitchFamily="34" charset="0"/>
              </a:rPr>
              <a:t>Rising trend </a:t>
            </a:r>
            <a:r>
              <a:rPr lang="en-US" sz="3100" dirty="0">
                <a:latin typeface="Gill Sans MT" panose="020B0502020104020203" pitchFamily="34" charset="0"/>
              </a:rPr>
              <a:t>indicates asset outperforming reference and vice-versa</a:t>
            </a:r>
          </a:p>
          <a:p>
            <a:pPr>
              <a:lnSpc>
                <a:spcPct val="120000"/>
              </a:lnSpc>
              <a:spcAft>
                <a:spcPts val="1200"/>
              </a:spcAft>
            </a:pPr>
            <a:r>
              <a:rPr lang="en-US" sz="3100" dirty="0">
                <a:solidFill>
                  <a:srgbClr val="ED7D31"/>
                </a:solidFill>
                <a:latin typeface="Gill Sans MT" panose="020B0502020104020203" pitchFamily="34" charset="0"/>
              </a:rPr>
              <a:t>Healthcare</a:t>
            </a:r>
            <a:r>
              <a:rPr lang="en-US" sz="3100" dirty="0">
                <a:latin typeface="Gill Sans MT" panose="020B0502020104020203" pitchFamily="34" charset="0"/>
              </a:rPr>
              <a:t> serves as a safe-haven in a bear market. Dividends a plus</a:t>
            </a:r>
          </a:p>
          <a:p>
            <a:pPr>
              <a:lnSpc>
                <a:spcPct val="120000"/>
              </a:lnSpc>
              <a:spcAft>
                <a:spcPts val="1200"/>
              </a:spcAft>
            </a:pPr>
            <a:r>
              <a:rPr lang="en-US" sz="3100" dirty="0">
                <a:solidFill>
                  <a:srgbClr val="ED7D31"/>
                </a:solidFill>
                <a:latin typeface="Gill Sans MT" panose="020B0502020104020203" pitchFamily="34" charset="0"/>
              </a:rPr>
              <a:t>An example chart shows Merck </a:t>
            </a:r>
            <a:r>
              <a:rPr lang="en-US" sz="3100" dirty="0">
                <a:latin typeface="Gill Sans MT" panose="020B0502020104020203" pitchFamily="34" charset="0"/>
              </a:rPr>
              <a:t>(MRK) in an uptrend. Relative outperformance vs Johnson &amp; Johnson as a reference</a:t>
            </a:r>
          </a:p>
          <a:p>
            <a:pPr marL="457200" lvl="1" indent="0">
              <a:lnSpc>
                <a:spcPct val="120000"/>
              </a:lnSpc>
              <a:spcAft>
                <a:spcPts val="1200"/>
              </a:spcAft>
              <a:buNone/>
            </a:pPr>
            <a:endParaRPr lang="en-US" dirty="0">
              <a:latin typeface="Gill Sans MT" panose="020B0502020104020203" pitchFamily="34" charset="0"/>
            </a:endParaRPr>
          </a:p>
        </p:txBody>
      </p:sp>
    </p:spTree>
    <p:extLst>
      <p:ext uri="{BB962C8B-B14F-4D97-AF65-F5344CB8AC3E}">
        <p14:creationId xmlns:p14="http://schemas.microsoft.com/office/powerpoint/2010/main" val="65894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Fibonacci ratios </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4" name="Content Placeholder 2">
            <a:extLst>
              <a:ext uri="{FF2B5EF4-FFF2-40B4-BE49-F238E27FC236}">
                <a16:creationId xmlns:a16="http://schemas.microsoft.com/office/drawing/2014/main" id="{3306EBF2-2C06-0488-290E-796143274FC8}"/>
              </a:ext>
            </a:extLst>
          </p:cNvPr>
          <p:cNvSpPr>
            <a:spLocks noGrp="1"/>
          </p:cNvSpPr>
          <p:nvPr>
            <p:ph idx="1"/>
          </p:nvPr>
        </p:nvSpPr>
        <p:spPr>
          <a:xfrm>
            <a:off x="411479" y="1657350"/>
            <a:ext cx="4671509" cy="4943473"/>
          </a:xfrm>
        </p:spPr>
        <p:txBody>
          <a:bodyPr anchor="t">
            <a:normAutofit fontScale="62500" lnSpcReduction="20000"/>
          </a:bodyPr>
          <a:lstStyle/>
          <a:p>
            <a:pPr algn="just">
              <a:lnSpc>
                <a:spcPct val="120000"/>
              </a:lnSpc>
              <a:spcAft>
                <a:spcPts val="1000"/>
              </a:spcAft>
            </a:pPr>
            <a:r>
              <a:rPr lang="en-US" sz="3100" dirty="0">
                <a:latin typeface="Gill Sans MT" panose="020B0502020104020203" pitchFamily="34" charset="0"/>
              </a:rPr>
              <a:t>Provide key </a:t>
            </a:r>
            <a:r>
              <a:rPr lang="en-US" sz="3100" dirty="0">
                <a:solidFill>
                  <a:srgbClr val="ED7D31"/>
                </a:solidFill>
                <a:latin typeface="Gill Sans MT" panose="020B0502020104020203" pitchFamily="34" charset="0"/>
              </a:rPr>
              <a:t>retracements levels</a:t>
            </a:r>
          </a:p>
          <a:p>
            <a:pPr lvl="1" algn="just">
              <a:lnSpc>
                <a:spcPct val="120000"/>
              </a:lnSpc>
              <a:spcAft>
                <a:spcPts val="1000"/>
              </a:spcAft>
            </a:pPr>
            <a:r>
              <a:rPr lang="en-US" sz="2700" dirty="0">
                <a:latin typeface="Gill Sans MT" panose="020B0502020104020203" pitchFamily="34" charset="0"/>
              </a:rPr>
              <a:t>38.2% </a:t>
            </a:r>
            <a:r>
              <a:rPr lang="en-US" sz="2700" dirty="0">
                <a:solidFill>
                  <a:srgbClr val="ED7D31"/>
                </a:solidFill>
                <a:latin typeface="Gill Sans MT" panose="020B0502020104020203" pitchFamily="34" charset="0"/>
              </a:rPr>
              <a:t>|</a:t>
            </a:r>
            <a:r>
              <a:rPr lang="en-US" sz="2700" dirty="0">
                <a:latin typeface="Gill Sans MT" panose="020B0502020104020203" pitchFamily="34" charset="0"/>
              </a:rPr>
              <a:t> 50% </a:t>
            </a:r>
            <a:r>
              <a:rPr lang="en-US" sz="2700" dirty="0">
                <a:solidFill>
                  <a:srgbClr val="ED7D31"/>
                </a:solidFill>
                <a:latin typeface="Gill Sans MT" panose="020B0502020104020203" pitchFamily="34" charset="0"/>
              </a:rPr>
              <a:t>|</a:t>
            </a:r>
            <a:r>
              <a:rPr lang="en-US" sz="2700" dirty="0">
                <a:latin typeface="Gill Sans MT" panose="020B0502020104020203" pitchFamily="34" charset="0"/>
              </a:rPr>
              <a:t> 61.8% are key levels</a:t>
            </a:r>
          </a:p>
          <a:p>
            <a:pPr algn="just">
              <a:lnSpc>
                <a:spcPct val="120000"/>
              </a:lnSpc>
              <a:spcAft>
                <a:spcPts val="1000"/>
              </a:spcAft>
            </a:pPr>
            <a:r>
              <a:rPr lang="en-US" sz="3100" dirty="0">
                <a:latin typeface="Gill Sans MT" panose="020B0502020104020203" pitchFamily="34" charset="0"/>
              </a:rPr>
              <a:t>Strong psychological importance in </a:t>
            </a:r>
            <a:r>
              <a:rPr lang="en-US" sz="3100" dirty="0">
                <a:solidFill>
                  <a:srgbClr val="ED7D31"/>
                </a:solidFill>
                <a:latin typeface="Gill Sans MT" panose="020B0502020104020203" pitchFamily="34" charset="0"/>
              </a:rPr>
              <a:t>herd behavior</a:t>
            </a:r>
          </a:p>
          <a:p>
            <a:pPr algn="just">
              <a:lnSpc>
                <a:spcPct val="120000"/>
              </a:lnSpc>
              <a:spcAft>
                <a:spcPts val="1000"/>
              </a:spcAft>
            </a:pPr>
            <a:r>
              <a:rPr lang="en-US" sz="3100" dirty="0">
                <a:latin typeface="Gill Sans MT" panose="020B0502020104020203" pitchFamily="34" charset="0"/>
              </a:rPr>
              <a:t>Investors more likely to take action at </a:t>
            </a:r>
            <a:r>
              <a:rPr lang="en-US" sz="3100" dirty="0">
                <a:solidFill>
                  <a:srgbClr val="ED7D31"/>
                </a:solidFill>
                <a:latin typeface="Gill Sans MT" panose="020B0502020104020203" pitchFamily="34" charset="0"/>
              </a:rPr>
              <a:t>these price points</a:t>
            </a:r>
          </a:p>
          <a:p>
            <a:pPr algn="just">
              <a:lnSpc>
                <a:spcPct val="120000"/>
              </a:lnSpc>
              <a:spcAft>
                <a:spcPts val="1000"/>
              </a:spcAft>
            </a:pPr>
            <a:r>
              <a:rPr lang="en-US" sz="3100" dirty="0">
                <a:solidFill>
                  <a:srgbClr val="ED7D31"/>
                </a:solidFill>
                <a:latin typeface="Gill Sans MT" panose="020B0502020104020203" pitchFamily="34" charset="0"/>
              </a:rPr>
              <a:t>Confluence of indicators </a:t>
            </a:r>
            <a:r>
              <a:rPr lang="en-US" sz="3100" dirty="0">
                <a:latin typeface="Gill Sans MT" panose="020B0502020104020203" pitchFamily="34" charset="0"/>
              </a:rPr>
              <a:t>add weightage to the observation</a:t>
            </a:r>
          </a:p>
          <a:p>
            <a:pPr algn="just">
              <a:lnSpc>
                <a:spcPct val="120000"/>
              </a:lnSpc>
              <a:spcAft>
                <a:spcPts val="1000"/>
              </a:spcAft>
            </a:pPr>
            <a:r>
              <a:rPr lang="en-US" sz="3100" dirty="0">
                <a:latin typeface="Gill Sans MT" panose="020B0502020104020203" pitchFamily="34" charset="0"/>
              </a:rPr>
              <a:t>Chart shows US 10 </a:t>
            </a:r>
            <a:r>
              <a:rPr lang="en-US" sz="3100" dirty="0" err="1">
                <a:latin typeface="Gill Sans MT" panose="020B0502020104020203" pitchFamily="34" charset="0"/>
              </a:rPr>
              <a:t>yr</a:t>
            </a:r>
            <a:r>
              <a:rPr lang="en-US" sz="3100" dirty="0">
                <a:latin typeface="Gill Sans MT" panose="020B0502020104020203" pitchFamily="34" charset="0"/>
              </a:rPr>
              <a:t> Treasury yield holding support at the 50% retracement</a:t>
            </a:r>
          </a:p>
          <a:p>
            <a:pPr lvl="1" algn="just">
              <a:lnSpc>
                <a:spcPct val="120000"/>
              </a:lnSpc>
              <a:spcAft>
                <a:spcPts val="1000"/>
              </a:spcAft>
            </a:pPr>
            <a:r>
              <a:rPr lang="en-US" sz="2700" dirty="0">
                <a:latin typeface="Gill Sans MT" panose="020B0502020104020203" pitchFamily="34" charset="0"/>
              </a:rPr>
              <a:t>Informs us of direction of the trend </a:t>
            </a:r>
          </a:p>
          <a:p>
            <a:pPr algn="just">
              <a:lnSpc>
                <a:spcPct val="120000"/>
              </a:lnSpc>
              <a:spcAft>
                <a:spcPts val="1200"/>
              </a:spcAft>
            </a:pPr>
            <a:endParaRPr lang="en-US" sz="3100" dirty="0">
              <a:latin typeface="Gill Sans MT" panose="020B0502020104020203" pitchFamily="34" charset="0"/>
            </a:endParaRPr>
          </a:p>
          <a:p>
            <a:pPr marL="457200" lvl="1" indent="0" algn="just">
              <a:lnSpc>
                <a:spcPct val="120000"/>
              </a:lnSpc>
              <a:spcAft>
                <a:spcPts val="1200"/>
              </a:spcAft>
              <a:buNone/>
            </a:pPr>
            <a:endParaRPr lang="en-US" dirty="0">
              <a:latin typeface="Gill Sans MT" panose="020B0502020104020203" pitchFamily="34" charset="0"/>
            </a:endParaRPr>
          </a:p>
        </p:txBody>
      </p:sp>
      <p:pic>
        <p:nvPicPr>
          <p:cNvPr id="7" name="Picture 6">
            <a:extLst>
              <a:ext uri="{FF2B5EF4-FFF2-40B4-BE49-F238E27FC236}">
                <a16:creationId xmlns:a16="http://schemas.microsoft.com/office/drawing/2014/main" id="{CA31F4B2-0715-06A9-F87D-54A4A3FD203D}"/>
              </a:ext>
            </a:extLst>
          </p:cNvPr>
          <p:cNvPicPr>
            <a:picLocks noChangeAspect="1"/>
          </p:cNvPicPr>
          <p:nvPr/>
        </p:nvPicPr>
        <p:blipFill rotWithShape="1">
          <a:blip r:embed="rId3"/>
          <a:srcRect t="715" r="13501" b="6247"/>
          <a:stretch/>
        </p:blipFill>
        <p:spPr>
          <a:xfrm>
            <a:off x="6400801" y="878541"/>
            <a:ext cx="5721118" cy="55850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214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Volatility and Bollinger Bands</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4" name="Content Placeholder 2">
            <a:extLst>
              <a:ext uri="{FF2B5EF4-FFF2-40B4-BE49-F238E27FC236}">
                <a16:creationId xmlns:a16="http://schemas.microsoft.com/office/drawing/2014/main" id="{3306EBF2-2C06-0488-290E-796143274FC8}"/>
              </a:ext>
            </a:extLst>
          </p:cNvPr>
          <p:cNvSpPr>
            <a:spLocks noGrp="1"/>
          </p:cNvSpPr>
          <p:nvPr>
            <p:ph idx="1"/>
          </p:nvPr>
        </p:nvSpPr>
        <p:spPr>
          <a:xfrm>
            <a:off x="411479" y="1657350"/>
            <a:ext cx="4671509" cy="4943473"/>
          </a:xfrm>
        </p:spPr>
        <p:txBody>
          <a:bodyPr anchor="t">
            <a:normAutofit fontScale="92500" lnSpcReduction="20000"/>
          </a:bodyPr>
          <a:lstStyle/>
          <a:p>
            <a:pPr algn="just">
              <a:lnSpc>
                <a:spcPct val="120000"/>
              </a:lnSpc>
              <a:spcBef>
                <a:spcPts val="0"/>
              </a:spcBef>
              <a:spcAft>
                <a:spcPts val="1000"/>
              </a:spcAft>
            </a:pPr>
            <a:r>
              <a:rPr lang="en-US" sz="2300" dirty="0">
                <a:solidFill>
                  <a:srgbClr val="ED7D31"/>
                </a:solidFill>
                <a:latin typeface="Gill Sans MT" panose="020B0502020104020203" pitchFamily="34" charset="0"/>
              </a:rPr>
              <a:t>Bollinger bands </a:t>
            </a:r>
            <a:r>
              <a:rPr lang="en-US" sz="2300" dirty="0">
                <a:latin typeface="Gill Sans MT" panose="020B0502020104020203" pitchFamily="34" charset="0"/>
              </a:rPr>
              <a:t>measure volatility of prices over a chosen period</a:t>
            </a:r>
          </a:p>
          <a:p>
            <a:pPr algn="just">
              <a:lnSpc>
                <a:spcPct val="120000"/>
              </a:lnSpc>
              <a:spcBef>
                <a:spcPts val="0"/>
              </a:spcBef>
              <a:spcAft>
                <a:spcPts val="1000"/>
              </a:spcAft>
            </a:pPr>
            <a:r>
              <a:rPr lang="en-US" sz="2300" dirty="0">
                <a:latin typeface="Gill Sans MT" panose="020B0502020104020203" pitchFamily="34" charset="0"/>
              </a:rPr>
              <a:t>Volatility measured by </a:t>
            </a:r>
            <a:r>
              <a:rPr lang="en-US" sz="2300" dirty="0">
                <a:solidFill>
                  <a:srgbClr val="ED7D31"/>
                </a:solidFill>
                <a:latin typeface="Gill Sans MT" panose="020B0502020104020203" pitchFamily="34" charset="0"/>
              </a:rPr>
              <a:t>standard deviation </a:t>
            </a:r>
            <a:r>
              <a:rPr lang="en-US" sz="2300" dirty="0">
                <a:latin typeface="Gill Sans MT" panose="020B0502020104020203" pitchFamily="34" charset="0"/>
              </a:rPr>
              <a:t>is shown as a blue envelope in chart alongside [20 period, 2 SD]</a:t>
            </a:r>
          </a:p>
          <a:p>
            <a:pPr algn="just">
              <a:lnSpc>
                <a:spcPct val="120000"/>
              </a:lnSpc>
              <a:spcBef>
                <a:spcPts val="0"/>
              </a:spcBef>
              <a:spcAft>
                <a:spcPts val="1000"/>
              </a:spcAft>
            </a:pPr>
            <a:r>
              <a:rPr lang="en-US" sz="2300" dirty="0">
                <a:latin typeface="Gill Sans MT" panose="020B0502020104020203" pitchFamily="34" charset="0"/>
              </a:rPr>
              <a:t>Charts below price shows </a:t>
            </a:r>
            <a:r>
              <a:rPr lang="en-US" sz="2300" dirty="0">
                <a:solidFill>
                  <a:srgbClr val="ED7D31"/>
                </a:solidFill>
                <a:latin typeface="Gill Sans MT" panose="020B0502020104020203" pitchFamily="34" charset="0"/>
              </a:rPr>
              <a:t>width of 2SD bands </a:t>
            </a:r>
            <a:r>
              <a:rPr lang="en-US" sz="2300" dirty="0">
                <a:latin typeface="Gill Sans MT" panose="020B0502020104020203" pitchFamily="34" charset="0"/>
              </a:rPr>
              <a:t>and relative location of price in the band</a:t>
            </a:r>
          </a:p>
          <a:p>
            <a:pPr algn="just">
              <a:lnSpc>
                <a:spcPct val="120000"/>
              </a:lnSpc>
              <a:spcBef>
                <a:spcPts val="0"/>
              </a:spcBef>
              <a:spcAft>
                <a:spcPts val="1000"/>
              </a:spcAft>
            </a:pPr>
            <a:r>
              <a:rPr lang="en-US" sz="2300" dirty="0">
                <a:latin typeface="Gill Sans MT" panose="020B0502020104020203" pitchFamily="34" charset="0"/>
              </a:rPr>
              <a:t>Volatility is </a:t>
            </a:r>
            <a:r>
              <a:rPr lang="en-US" sz="2300" dirty="0">
                <a:solidFill>
                  <a:srgbClr val="ED7D31"/>
                </a:solidFill>
                <a:latin typeface="Gill Sans MT" panose="020B0502020104020203" pitchFamily="34" charset="0"/>
              </a:rPr>
              <a:t>mean reverting. </a:t>
            </a:r>
            <a:r>
              <a:rPr lang="en-US" sz="2300" dirty="0">
                <a:latin typeface="Gill Sans MT" panose="020B0502020104020203" pitchFamily="34" charset="0"/>
              </a:rPr>
              <a:t>Low volatility begets high volatility and vice versa</a:t>
            </a:r>
          </a:p>
          <a:p>
            <a:pPr algn="just">
              <a:lnSpc>
                <a:spcPct val="120000"/>
              </a:lnSpc>
              <a:spcBef>
                <a:spcPts val="0"/>
              </a:spcBef>
              <a:spcAft>
                <a:spcPts val="1000"/>
              </a:spcAft>
            </a:pPr>
            <a:r>
              <a:rPr lang="en-US" sz="2300" dirty="0">
                <a:latin typeface="Gill Sans MT" panose="020B0502020104020203" pitchFamily="34" charset="0"/>
              </a:rPr>
              <a:t>Low volatility is conducive for </a:t>
            </a:r>
            <a:r>
              <a:rPr lang="en-US" sz="2300" dirty="0">
                <a:solidFill>
                  <a:srgbClr val="ED7D31"/>
                </a:solidFill>
                <a:latin typeface="Gill Sans MT" panose="020B0502020104020203" pitchFamily="34" charset="0"/>
              </a:rPr>
              <a:t>sustained market rallies</a:t>
            </a:r>
          </a:p>
          <a:p>
            <a:pPr algn="just">
              <a:lnSpc>
                <a:spcPct val="120000"/>
              </a:lnSpc>
              <a:spcBef>
                <a:spcPts val="0"/>
              </a:spcBef>
              <a:spcAft>
                <a:spcPts val="1000"/>
              </a:spcAft>
            </a:pPr>
            <a:endParaRPr lang="en-US" sz="2300" dirty="0">
              <a:solidFill>
                <a:srgbClr val="ED7D31"/>
              </a:solidFill>
              <a:latin typeface="Gill Sans MT" panose="020B0502020104020203" pitchFamily="34" charset="0"/>
            </a:endParaRPr>
          </a:p>
          <a:p>
            <a:pPr algn="just">
              <a:lnSpc>
                <a:spcPct val="120000"/>
              </a:lnSpc>
              <a:spcAft>
                <a:spcPts val="1200"/>
              </a:spcAft>
            </a:pPr>
            <a:endParaRPr lang="en-US" sz="1600" dirty="0">
              <a:latin typeface="Gill Sans MT" panose="020B0502020104020203" pitchFamily="34" charset="0"/>
            </a:endParaRPr>
          </a:p>
          <a:p>
            <a:pPr marL="457200" lvl="1" indent="0" algn="just">
              <a:lnSpc>
                <a:spcPct val="120000"/>
              </a:lnSpc>
              <a:spcAft>
                <a:spcPts val="1200"/>
              </a:spcAft>
              <a:buNone/>
            </a:pPr>
            <a:endParaRPr lang="en-US" sz="1200" dirty="0">
              <a:latin typeface="Gill Sans MT" panose="020B0502020104020203" pitchFamily="34" charset="0"/>
            </a:endParaRPr>
          </a:p>
        </p:txBody>
      </p:sp>
      <p:pic>
        <p:nvPicPr>
          <p:cNvPr id="3" name="Content Placeholder 3">
            <a:extLst>
              <a:ext uri="{FF2B5EF4-FFF2-40B4-BE49-F238E27FC236}">
                <a16:creationId xmlns:a16="http://schemas.microsoft.com/office/drawing/2014/main" id="{456370D2-B444-5EF0-B98C-D6416848EA69}"/>
              </a:ext>
            </a:extLst>
          </p:cNvPr>
          <p:cNvPicPr>
            <a:picLocks noChangeAspect="1"/>
          </p:cNvPicPr>
          <p:nvPr/>
        </p:nvPicPr>
        <p:blipFill rotWithShape="1">
          <a:blip r:embed="rId3"/>
          <a:srcRect b="16363"/>
          <a:stretch/>
        </p:blipFill>
        <p:spPr>
          <a:xfrm>
            <a:off x="5547452" y="947390"/>
            <a:ext cx="6645015" cy="53368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376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US Stock market and Economic Cycles</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4958380" cy="4615434"/>
          </a:xfrm>
        </p:spPr>
        <p:txBody>
          <a:bodyPr anchor="t">
            <a:normAutofit lnSpcReduction="10000"/>
          </a:bodyPr>
          <a:lstStyle/>
          <a:p>
            <a:pPr>
              <a:lnSpc>
                <a:spcPct val="100000"/>
              </a:lnSpc>
              <a:spcAft>
                <a:spcPts val="1200"/>
              </a:spcAft>
              <a:buClr>
                <a:schemeClr val="tx1"/>
              </a:buClr>
            </a:pPr>
            <a:r>
              <a:rPr lang="en-US" sz="2400" dirty="0">
                <a:latin typeface="Gill Sans MT" panose="020B0502020104020203" pitchFamily="34" charset="0"/>
              </a:rPr>
              <a:t>Stock markets peak (red) around </a:t>
            </a:r>
            <a:r>
              <a:rPr lang="en-US" sz="2400" dirty="0">
                <a:solidFill>
                  <a:srgbClr val="ED7D31"/>
                </a:solidFill>
                <a:latin typeface="Gill Sans MT" panose="020B0502020104020203" pitchFamily="34" charset="0"/>
              </a:rPr>
              <a:t>six months </a:t>
            </a:r>
            <a:r>
              <a:rPr lang="en-US" sz="2400" dirty="0">
                <a:latin typeface="Gill Sans MT" panose="020B0502020104020203" pitchFamily="34" charset="0"/>
              </a:rPr>
              <a:t>ahead of economic cycles (green)</a:t>
            </a:r>
          </a:p>
          <a:p>
            <a:pPr>
              <a:lnSpc>
                <a:spcPct val="100000"/>
              </a:lnSpc>
              <a:spcAft>
                <a:spcPts val="1200"/>
              </a:spcAft>
              <a:buClr>
                <a:schemeClr val="tx1"/>
              </a:buClr>
            </a:pPr>
            <a:r>
              <a:rPr lang="en-US" sz="2400" dirty="0">
                <a:latin typeface="Gill Sans MT" panose="020B0502020104020203" pitchFamily="34" charset="0"/>
              </a:rPr>
              <a:t>Late in an economic cycle consumers gravitate to </a:t>
            </a:r>
            <a:r>
              <a:rPr lang="en-US" sz="2400" dirty="0">
                <a:solidFill>
                  <a:srgbClr val="ED7D31"/>
                </a:solidFill>
                <a:latin typeface="Gill Sans MT" panose="020B0502020104020203" pitchFamily="34" charset="0"/>
              </a:rPr>
              <a:t>essentials vs luxuries</a:t>
            </a:r>
          </a:p>
          <a:p>
            <a:pPr>
              <a:lnSpc>
                <a:spcPct val="100000"/>
              </a:lnSpc>
              <a:spcAft>
                <a:spcPts val="1200"/>
              </a:spcAft>
              <a:buClr>
                <a:schemeClr val="tx1"/>
              </a:buClr>
            </a:pPr>
            <a:r>
              <a:rPr lang="en-US" sz="2400" dirty="0">
                <a:latin typeface="Gill Sans MT" panose="020B0502020104020203" pitchFamily="34" charset="0"/>
              </a:rPr>
              <a:t>As growth becomes scarce investors hunt for </a:t>
            </a:r>
            <a:r>
              <a:rPr lang="en-US" sz="2400" dirty="0">
                <a:solidFill>
                  <a:srgbClr val="ED7D31"/>
                </a:solidFill>
                <a:latin typeface="Gill Sans MT" panose="020B0502020104020203" pitchFamily="34" charset="0"/>
              </a:rPr>
              <a:t>dividend yield </a:t>
            </a:r>
            <a:r>
              <a:rPr lang="en-US" sz="2400" dirty="0">
                <a:latin typeface="Gill Sans MT" panose="020B0502020104020203" pitchFamily="34" charset="0"/>
              </a:rPr>
              <a:t>as a shelter</a:t>
            </a:r>
          </a:p>
          <a:p>
            <a:pPr>
              <a:lnSpc>
                <a:spcPct val="100000"/>
              </a:lnSpc>
              <a:spcAft>
                <a:spcPts val="1200"/>
              </a:spcAft>
              <a:buClr>
                <a:schemeClr val="tx1"/>
              </a:buClr>
            </a:pPr>
            <a:r>
              <a:rPr lang="en-US" sz="2400" dirty="0">
                <a:latin typeface="Gill Sans MT" panose="020B0502020104020203" pitchFamily="34" charset="0"/>
              </a:rPr>
              <a:t>Understanding cycles enables </a:t>
            </a:r>
            <a:r>
              <a:rPr lang="en-US" sz="2400" dirty="0">
                <a:solidFill>
                  <a:srgbClr val="ED7D31"/>
                </a:solidFill>
                <a:latin typeface="Gill Sans MT" panose="020B0502020104020203" pitchFamily="34" charset="0"/>
              </a:rPr>
              <a:t>sector rotation</a:t>
            </a:r>
            <a:r>
              <a:rPr lang="en-US" sz="2400" dirty="0">
                <a:latin typeface="Gill Sans MT" panose="020B0502020104020203" pitchFamily="34" charset="0"/>
              </a:rPr>
              <a:t> in portfolios</a:t>
            </a:r>
          </a:p>
          <a:p>
            <a:pPr>
              <a:lnSpc>
                <a:spcPct val="100000"/>
              </a:lnSpc>
              <a:spcAft>
                <a:spcPts val="1200"/>
              </a:spcAft>
              <a:buClr>
                <a:schemeClr val="tx1"/>
              </a:buClr>
            </a:pPr>
            <a:endParaRPr lang="en-US" sz="2400" dirty="0">
              <a:latin typeface="Gill Sans MT" panose="020B0502020104020203" pitchFamily="34" charset="0"/>
            </a:endParaRPr>
          </a:p>
          <a:p>
            <a:pPr>
              <a:lnSpc>
                <a:spcPct val="100000"/>
              </a:lnSpc>
              <a:spcAft>
                <a:spcPts val="1200"/>
              </a:spcAft>
              <a:buClr>
                <a:schemeClr val="tx1"/>
              </a:buClr>
            </a:pPr>
            <a:endParaRPr lang="en-US" sz="2400" dirty="0">
              <a:latin typeface="Gill Sans MT" panose="020B0502020104020203" pitchFamily="34" charset="0"/>
            </a:endParaRPr>
          </a:p>
          <a:p>
            <a:pPr marL="457200" lvl="1" indent="0">
              <a:spcAft>
                <a:spcPts val="1200"/>
              </a:spcAft>
              <a:buNone/>
            </a:pP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7" name="Content Placeholder 3">
            <a:extLst>
              <a:ext uri="{FF2B5EF4-FFF2-40B4-BE49-F238E27FC236}">
                <a16:creationId xmlns:a16="http://schemas.microsoft.com/office/drawing/2014/main" id="{53159E28-394A-D468-934F-87CDE6BDB53E}"/>
              </a:ext>
            </a:extLst>
          </p:cNvPr>
          <p:cNvPicPr>
            <a:picLocks noChangeAspect="1"/>
          </p:cNvPicPr>
          <p:nvPr/>
        </p:nvPicPr>
        <p:blipFill rotWithShape="1">
          <a:blip r:embed="rId3"/>
          <a:srcRect l="8852" r="3996" b="21892"/>
          <a:stretch/>
        </p:blipFill>
        <p:spPr>
          <a:xfrm>
            <a:off x="6090303" y="1657351"/>
            <a:ext cx="5366591" cy="3398743"/>
          </a:xfrm>
          <a:prstGeom prst="rect">
            <a:avLst/>
          </a:prstGeom>
          <a:ln>
            <a:solidFill>
              <a:srgbClr val="ED7D3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C73D4FC-095E-A5AA-0FC3-9A30142EBC77}"/>
              </a:ext>
            </a:extLst>
          </p:cNvPr>
          <p:cNvSpPr txBox="1"/>
          <p:nvPr/>
        </p:nvSpPr>
        <p:spPr>
          <a:xfrm>
            <a:off x="9549457" y="1781532"/>
            <a:ext cx="98296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a:latin typeface="Gill Sans MT" panose="020B0502020104020203" pitchFamily="34" charset="0"/>
              </a:rPr>
              <a:t>Real estate</a:t>
            </a:r>
          </a:p>
        </p:txBody>
      </p:sp>
      <p:sp>
        <p:nvSpPr>
          <p:cNvPr id="9" name="TextBox 8">
            <a:extLst>
              <a:ext uri="{FF2B5EF4-FFF2-40B4-BE49-F238E27FC236}">
                <a16:creationId xmlns:a16="http://schemas.microsoft.com/office/drawing/2014/main" id="{00636E7D-3901-C921-077B-8060FC40E2DF}"/>
              </a:ext>
            </a:extLst>
          </p:cNvPr>
          <p:cNvSpPr txBox="1"/>
          <p:nvPr/>
        </p:nvSpPr>
        <p:spPr>
          <a:xfrm>
            <a:off x="6224280" y="1781532"/>
            <a:ext cx="144054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latin typeface="Gill Sans MT" panose="020B0502020104020203" pitchFamily="34" charset="0"/>
              </a:rPr>
              <a:t>Comm services</a:t>
            </a:r>
          </a:p>
        </p:txBody>
      </p:sp>
      <p:sp>
        <p:nvSpPr>
          <p:cNvPr id="10" name="Up Arrow 10">
            <a:extLst>
              <a:ext uri="{FF2B5EF4-FFF2-40B4-BE49-F238E27FC236}">
                <a16:creationId xmlns:a16="http://schemas.microsoft.com/office/drawing/2014/main" id="{D322AE67-0EC5-42E1-DA66-641D309DDC3B}"/>
              </a:ext>
            </a:extLst>
          </p:cNvPr>
          <p:cNvSpPr/>
          <p:nvPr/>
        </p:nvSpPr>
        <p:spPr>
          <a:xfrm>
            <a:off x="9161700" y="2864741"/>
            <a:ext cx="175847"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ill Sans MT" panose="020B0502020104020203" pitchFamily="34" charset="0"/>
            </a:endParaRPr>
          </a:p>
        </p:txBody>
      </p:sp>
      <p:sp>
        <p:nvSpPr>
          <p:cNvPr id="11" name="TextBox 10">
            <a:extLst>
              <a:ext uri="{FF2B5EF4-FFF2-40B4-BE49-F238E27FC236}">
                <a16:creationId xmlns:a16="http://schemas.microsoft.com/office/drawing/2014/main" id="{2D944FE0-B930-2F43-1A53-632F17039180}"/>
              </a:ext>
            </a:extLst>
          </p:cNvPr>
          <p:cNvSpPr txBox="1"/>
          <p:nvPr/>
        </p:nvSpPr>
        <p:spPr>
          <a:xfrm>
            <a:off x="8504059" y="3440733"/>
            <a:ext cx="1329680" cy="738664"/>
          </a:xfrm>
          <a:prstGeom prst="rect">
            <a:avLst/>
          </a:prstGeom>
          <a:solidFill>
            <a:srgbClr val="FF0000"/>
          </a:solidFill>
        </p:spPr>
        <p:txBody>
          <a:bodyPr wrap="square" rtlCol="0">
            <a:spAutoFit/>
          </a:bodyPr>
          <a:lstStyle/>
          <a:p>
            <a:r>
              <a:rPr lang="en-US" sz="1400" b="1" dirty="0">
                <a:solidFill>
                  <a:schemeClr val="bg1"/>
                </a:solidFill>
                <a:latin typeface="Gill Sans MT" panose="020B0502020104020203" pitchFamily="34" charset="0"/>
              </a:rPr>
              <a:t>Currently somewhere here</a:t>
            </a:r>
          </a:p>
        </p:txBody>
      </p:sp>
    </p:spTree>
    <p:extLst>
      <p:ext uri="{BB962C8B-B14F-4D97-AF65-F5344CB8AC3E}">
        <p14:creationId xmlns:p14="http://schemas.microsoft.com/office/powerpoint/2010/main" val="364549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38" name="Title 1">
            <a:extLst>
              <a:ext uri="{FF2B5EF4-FFF2-40B4-BE49-F238E27FC236}">
                <a16:creationId xmlns:a16="http://schemas.microsoft.com/office/drawing/2014/main" id="{F2AE23AC-BC83-BA9A-57DC-DCE07DDB5D92}"/>
              </a:ext>
            </a:extLst>
          </p:cNvPr>
          <p:cNvSpPr txBox="1">
            <a:spLocks/>
          </p:cNvSpPr>
          <p:nvPr/>
        </p:nvSpPr>
        <p:spPr>
          <a:xfrm>
            <a:off x="1314824" y="735106"/>
            <a:ext cx="7126005" cy="29284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Gill Sans MT" panose="020B0502020104020203" pitchFamily="34" charset="0"/>
              </a:rPr>
              <a:t>Case Study</a:t>
            </a:r>
            <a:br>
              <a:rPr lang="en-US" sz="4800" dirty="0">
                <a:latin typeface="Gill Sans MT" panose="020B0502020104020203" pitchFamily="34" charset="0"/>
              </a:rPr>
            </a:br>
            <a:r>
              <a:rPr lang="en-US" sz="4800" dirty="0">
                <a:solidFill>
                  <a:srgbClr val="ED7D31"/>
                </a:solidFill>
                <a:latin typeface="Gill Sans MT" panose="020B0502020104020203" pitchFamily="34" charset="0"/>
              </a:rPr>
              <a:t>SPDR Gold shares</a:t>
            </a:r>
          </a:p>
          <a:p>
            <a:r>
              <a:rPr lang="en-US" sz="3200" dirty="0">
                <a:solidFill>
                  <a:srgbClr val="ED7D31"/>
                </a:solidFill>
                <a:latin typeface="Gill Sans MT" panose="020B0502020104020203" pitchFamily="34" charset="0"/>
              </a:rPr>
              <a:t>Application of time frames and Inter market analysis</a:t>
            </a:r>
          </a:p>
        </p:txBody>
      </p:sp>
      <p:sp>
        <p:nvSpPr>
          <p:cNvPr id="2" name="Rectangle 1">
            <a:extLst>
              <a:ext uri="{FF2B5EF4-FFF2-40B4-BE49-F238E27FC236}">
                <a16:creationId xmlns:a16="http://schemas.microsoft.com/office/drawing/2014/main" id="{DD54A5F2-B4CA-8D66-84DD-30E3BC69EB15}"/>
              </a:ext>
            </a:extLst>
          </p:cNvPr>
          <p:cNvSpPr/>
          <p:nvPr/>
        </p:nvSpPr>
        <p:spPr>
          <a:xfrm>
            <a:off x="1412725" y="3786861"/>
            <a:ext cx="541581" cy="858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323534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Monthly chart of SPDR GOLD shares</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4958380" cy="4615434"/>
          </a:xfrm>
        </p:spPr>
        <p:txBody>
          <a:bodyPr anchor="t">
            <a:normAutofit fontScale="85000" lnSpcReduction="20000"/>
          </a:bodyPr>
          <a:lstStyle/>
          <a:p>
            <a:pPr algn="just">
              <a:lnSpc>
                <a:spcPct val="100000"/>
              </a:lnSpc>
              <a:spcAft>
                <a:spcPts val="1200"/>
              </a:spcAft>
              <a:buClr>
                <a:schemeClr val="tx1"/>
              </a:buClr>
            </a:pPr>
            <a:r>
              <a:rPr lang="en-US" dirty="0">
                <a:latin typeface="Gill Sans MT" panose="020B0502020104020203" pitchFamily="34" charset="0"/>
              </a:rPr>
              <a:t>Monthly chart shows a series of </a:t>
            </a:r>
            <a:r>
              <a:rPr lang="en-US" dirty="0">
                <a:solidFill>
                  <a:srgbClr val="ED7D31"/>
                </a:solidFill>
                <a:latin typeface="Gill Sans MT" panose="020B0502020104020203" pitchFamily="34" charset="0"/>
              </a:rPr>
              <a:t>higher highs</a:t>
            </a:r>
            <a:r>
              <a:rPr lang="en-US" dirty="0">
                <a:latin typeface="Gill Sans MT" panose="020B0502020104020203" pitchFamily="34" charset="0"/>
              </a:rPr>
              <a:t> and </a:t>
            </a:r>
            <a:r>
              <a:rPr lang="en-US" dirty="0">
                <a:solidFill>
                  <a:srgbClr val="ED7D31"/>
                </a:solidFill>
                <a:latin typeface="Gill Sans MT" panose="020B0502020104020203" pitchFamily="34" charset="0"/>
              </a:rPr>
              <a:t>higher lows from</a:t>
            </a:r>
            <a:r>
              <a:rPr lang="en-US" dirty="0">
                <a:latin typeface="Gill Sans MT" panose="020B0502020104020203" pitchFamily="34" charset="0"/>
              </a:rPr>
              <a:t> 2005 to present</a:t>
            </a:r>
          </a:p>
          <a:p>
            <a:pPr algn="just">
              <a:lnSpc>
                <a:spcPct val="100000"/>
              </a:lnSpc>
              <a:spcAft>
                <a:spcPts val="1200"/>
              </a:spcAft>
              <a:buClr>
                <a:schemeClr val="tx1"/>
              </a:buClr>
            </a:pPr>
            <a:r>
              <a:rPr lang="en-US" dirty="0">
                <a:solidFill>
                  <a:srgbClr val="ED7D31"/>
                </a:solidFill>
                <a:latin typeface="Gill Sans MT" panose="020B0502020104020203" pitchFamily="34" charset="0"/>
              </a:rPr>
              <a:t>Correction</a:t>
            </a:r>
            <a:r>
              <a:rPr lang="en-US" dirty="0">
                <a:latin typeface="Gill Sans MT" panose="020B0502020104020203" pitchFamily="34" charset="0"/>
              </a:rPr>
              <a:t> in uptrend between 2012 and 2016</a:t>
            </a:r>
          </a:p>
          <a:p>
            <a:pPr algn="just">
              <a:lnSpc>
                <a:spcPct val="100000"/>
              </a:lnSpc>
              <a:spcAft>
                <a:spcPts val="1200"/>
              </a:spcAft>
              <a:buClr>
                <a:schemeClr val="tx1"/>
              </a:buClr>
            </a:pPr>
            <a:r>
              <a:rPr lang="en-US" dirty="0">
                <a:solidFill>
                  <a:srgbClr val="ED7D31"/>
                </a:solidFill>
                <a:latin typeface="Gill Sans MT" panose="020B0502020104020203" pitchFamily="34" charset="0"/>
              </a:rPr>
              <a:t>Uptrend resumed </a:t>
            </a:r>
            <a:r>
              <a:rPr lang="en-US" dirty="0">
                <a:latin typeface="Gill Sans MT" panose="020B0502020104020203" pitchFamily="34" charset="0"/>
              </a:rPr>
              <a:t>in 2019 and a higher high made in 2020</a:t>
            </a:r>
          </a:p>
          <a:p>
            <a:pPr algn="just">
              <a:lnSpc>
                <a:spcPct val="100000"/>
              </a:lnSpc>
              <a:spcAft>
                <a:spcPts val="1200"/>
              </a:spcAft>
              <a:buClr>
                <a:schemeClr val="tx1"/>
              </a:buClr>
            </a:pPr>
            <a:r>
              <a:rPr lang="en-US" dirty="0">
                <a:latin typeface="Gill Sans MT" panose="020B0502020104020203" pitchFamily="34" charset="0"/>
              </a:rPr>
              <a:t>Currently </a:t>
            </a:r>
            <a:r>
              <a:rPr lang="en-US" dirty="0">
                <a:solidFill>
                  <a:srgbClr val="ED7D31"/>
                </a:solidFill>
                <a:latin typeface="Gill Sans MT" panose="020B0502020104020203" pitchFamily="34" charset="0"/>
              </a:rPr>
              <a:t>trading in a range </a:t>
            </a:r>
            <a:r>
              <a:rPr lang="en-US" dirty="0">
                <a:latin typeface="Gill Sans MT" panose="020B0502020104020203" pitchFamily="34" charset="0"/>
              </a:rPr>
              <a:t>between $150 - $190</a:t>
            </a:r>
          </a:p>
          <a:p>
            <a:pPr algn="just">
              <a:lnSpc>
                <a:spcPct val="100000"/>
              </a:lnSpc>
              <a:spcAft>
                <a:spcPts val="1200"/>
              </a:spcAft>
              <a:buClr>
                <a:schemeClr val="tx1"/>
              </a:buClr>
            </a:pPr>
            <a:r>
              <a:rPr lang="en-US" dirty="0">
                <a:latin typeface="Gill Sans MT" panose="020B0502020104020203" pitchFamily="34" charset="0"/>
              </a:rPr>
              <a:t>Why has the </a:t>
            </a:r>
            <a:r>
              <a:rPr lang="en-US" dirty="0">
                <a:solidFill>
                  <a:srgbClr val="ED7D31"/>
                </a:solidFill>
                <a:latin typeface="Gill Sans MT" panose="020B0502020104020203" pitchFamily="34" charset="0"/>
              </a:rPr>
              <a:t>uptrend stalled</a:t>
            </a:r>
            <a:r>
              <a:rPr lang="en-US" dirty="0">
                <a:latin typeface="Gill Sans MT" panose="020B0502020104020203" pitchFamily="34" charset="0"/>
              </a:rPr>
              <a:t>?</a:t>
            </a:r>
          </a:p>
          <a:p>
            <a:pPr algn="just">
              <a:lnSpc>
                <a:spcPct val="100000"/>
              </a:lnSpc>
              <a:spcAft>
                <a:spcPts val="1200"/>
              </a:spcAft>
              <a:buClr>
                <a:schemeClr val="tx1"/>
              </a:buClr>
            </a:pPr>
            <a:endParaRPr lang="en-US" sz="2400" dirty="0">
              <a:latin typeface="Gill Sans MT" panose="020B0502020104020203" pitchFamily="34" charset="0"/>
            </a:endParaRPr>
          </a:p>
          <a:p>
            <a:pPr algn="just">
              <a:lnSpc>
                <a:spcPct val="100000"/>
              </a:lnSpc>
              <a:spcAft>
                <a:spcPts val="1200"/>
              </a:spcAft>
              <a:buClr>
                <a:schemeClr val="tx1"/>
              </a:buClr>
            </a:pPr>
            <a:endParaRPr lang="en-US" sz="2400" dirty="0">
              <a:latin typeface="Gill Sans MT" panose="020B0502020104020203" pitchFamily="34" charset="0"/>
            </a:endParaRPr>
          </a:p>
          <a:p>
            <a:pPr marL="457200" lvl="1" indent="0" algn="just">
              <a:spcAft>
                <a:spcPts val="1200"/>
              </a:spcAft>
              <a:buNone/>
            </a:pP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4" name="Picture 3">
            <a:extLst>
              <a:ext uri="{FF2B5EF4-FFF2-40B4-BE49-F238E27FC236}">
                <a16:creationId xmlns:a16="http://schemas.microsoft.com/office/drawing/2014/main" id="{78060230-AE3D-FAAB-5CC8-08DFCC4F9069}"/>
              </a:ext>
            </a:extLst>
          </p:cNvPr>
          <p:cNvPicPr>
            <a:picLocks noChangeAspect="1"/>
          </p:cNvPicPr>
          <p:nvPr/>
        </p:nvPicPr>
        <p:blipFill rotWithShape="1">
          <a:blip r:embed="rId3"/>
          <a:srcRect r="21162" b="10142"/>
          <a:stretch/>
        </p:blipFill>
        <p:spPr>
          <a:xfrm>
            <a:off x="6351178" y="1178133"/>
            <a:ext cx="5615972" cy="5240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22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Weekly chart of SPDR Gold shares</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4958380" cy="4615434"/>
          </a:xfrm>
        </p:spPr>
        <p:txBody>
          <a:bodyPr anchor="t">
            <a:normAutofit/>
          </a:bodyPr>
          <a:lstStyle/>
          <a:p>
            <a:pPr>
              <a:lnSpc>
                <a:spcPct val="100000"/>
              </a:lnSpc>
              <a:spcAft>
                <a:spcPts val="1200"/>
              </a:spcAft>
              <a:buClr>
                <a:schemeClr val="tx1"/>
              </a:buClr>
            </a:pPr>
            <a:r>
              <a:rPr lang="en-US" sz="2400" dirty="0">
                <a:latin typeface="Gill Sans MT" panose="020B0502020104020203" pitchFamily="34" charset="0"/>
              </a:rPr>
              <a:t>More </a:t>
            </a:r>
            <a:r>
              <a:rPr lang="en-US" sz="2400" dirty="0">
                <a:solidFill>
                  <a:srgbClr val="ED7D31"/>
                </a:solidFill>
                <a:latin typeface="Gill Sans MT" panose="020B0502020104020203" pitchFamily="34" charset="0"/>
              </a:rPr>
              <a:t>detailed view of rally </a:t>
            </a:r>
            <a:r>
              <a:rPr lang="en-US" sz="2400" dirty="0">
                <a:latin typeface="Gill Sans MT" panose="020B0502020104020203" pitchFamily="34" charset="0"/>
              </a:rPr>
              <a:t>from 2019</a:t>
            </a:r>
          </a:p>
          <a:p>
            <a:pPr>
              <a:lnSpc>
                <a:spcPct val="100000"/>
              </a:lnSpc>
              <a:spcAft>
                <a:spcPts val="1200"/>
              </a:spcAft>
              <a:buClr>
                <a:schemeClr val="tx1"/>
              </a:buClr>
            </a:pPr>
            <a:r>
              <a:rPr lang="en-US" sz="2400" dirty="0">
                <a:latin typeface="Gill Sans MT" panose="020B0502020104020203" pitchFamily="34" charset="0"/>
              </a:rPr>
              <a:t>Correction stopped at the </a:t>
            </a:r>
            <a:r>
              <a:rPr lang="en-US" sz="2400" dirty="0">
                <a:solidFill>
                  <a:srgbClr val="ED7D31"/>
                </a:solidFill>
                <a:latin typeface="Gill Sans MT" panose="020B0502020104020203" pitchFamily="34" charset="0"/>
              </a:rPr>
              <a:t>Fibonacci 50% retracement</a:t>
            </a:r>
          </a:p>
          <a:p>
            <a:pPr>
              <a:lnSpc>
                <a:spcPct val="100000"/>
              </a:lnSpc>
              <a:spcAft>
                <a:spcPts val="1200"/>
              </a:spcAft>
              <a:buClr>
                <a:schemeClr val="tx1"/>
              </a:buClr>
            </a:pPr>
            <a:r>
              <a:rPr lang="en-US" sz="2400" dirty="0">
                <a:solidFill>
                  <a:srgbClr val="ED7D31"/>
                </a:solidFill>
                <a:latin typeface="Gill Sans MT" panose="020B0502020104020203" pitchFamily="34" charset="0"/>
              </a:rPr>
              <a:t>Uptrend has resumed </a:t>
            </a:r>
            <a:r>
              <a:rPr lang="en-US" sz="2400" dirty="0">
                <a:latin typeface="Gill Sans MT" panose="020B0502020104020203" pitchFamily="34" charset="0"/>
              </a:rPr>
              <a:t>but unable to clear prior high at $185</a:t>
            </a:r>
          </a:p>
          <a:p>
            <a:pPr>
              <a:lnSpc>
                <a:spcPct val="100000"/>
              </a:lnSpc>
              <a:spcAft>
                <a:spcPts val="1200"/>
              </a:spcAft>
              <a:buClr>
                <a:schemeClr val="tx1"/>
              </a:buClr>
            </a:pPr>
            <a:r>
              <a:rPr lang="en-US" sz="2400" dirty="0">
                <a:latin typeface="Gill Sans MT" panose="020B0502020104020203" pitchFamily="34" charset="0"/>
              </a:rPr>
              <a:t>What is holding Gold back?</a:t>
            </a:r>
          </a:p>
          <a:p>
            <a:pPr>
              <a:lnSpc>
                <a:spcPct val="100000"/>
              </a:lnSpc>
              <a:spcAft>
                <a:spcPts val="1200"/>
              </a:spcAft>
              <a:buClr>
                <a:schemeClr val="tx1"/>
              </a:buClr>
            </a:pPr>
            <a:endParaRPr lang="en-US" sz="2400" dirty="0">
              <a:latin typeface="Gill Sans MT" panose="020B0502020104020203" pitchFamily="34" charset="0"/>
            </a:endParaRPr>
          </a:p>
          <a:p>
            <a:pPr>
              <a:lnSpc>
                <a:spcPct val="100000"/>
              </a:lnSpc>
              <a:spcAft>
                <a:spcPts val="1200"/>
              </a:spcAft>
              <a:buClr>
                <a:schemeClr val="tx1"/>
              </a:buClr>
            </a:pPr>
            <a:endParaRPr lang="en-US" sz="2400" dirty="0">
              <a:latin typeface="Gill Sans MT" panose="020B0502020104020203" pitchFamily="34" charset="0"/>
            </a:endParaRPr>
          </a:p>
          <a:p>
            <a:pPr>
              <a:lnSpc>
                <a:spcPct val="100000"/>
              </a:lnSpc>
              <a:spcAft>
                <a:spcPts val="1200"/>
              </a:spcAft>
              <a:buClr>
                <a:schemeClr val="tx1"/>
              </a:buClr>
            </a:pPr>
            <a:endParaRPr lang="en-US" sz="2400" dirty="0">
              <a:latin typeface="Gill Sans MT" panose="020B0502020104020203" pitchFamily="34" charset="0"/>
            </a:endParaRPr>
          </a:p>
          <a:p>
            <a:pPr marL="457200" lvl="1" indent="0">
              <a:spcAft>
                <a:spcPts val="1200"/>
              </a:spcAft>
              <a:buNone/>
            </a:pP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7" name="Content Placeholder 3">
            <a:extLst>
              <a:ext uri="{FF2B5EF4-FFF2-40B4-BE49-F238E27FC236}">
                <a16:creationId xmlns:a16="http://schemas.microsoft.com/office/drawing/2014/main" id="{5730698F-1270-007E-9A68-F4D5CD3FE5BC}"/>
              </a:ext>
            </a:extLst>
          </p:cNvPr>
          <p:cNvPicPr>
            <a:picLocks noChangeAspect="1"/>
          </p:cNvPicPr>
          <p:nvPr/>
        </p:nvPicPr>
        <p:blipFill rotWithShape="1">
          <a:blip r:embed="rId3"/>
          <a:srcRect r="20435" b="9911"/>
          <a:stretch/>
        </p:blipFill>
        <p:spPr>
          <a:xfrm>
            <a:off x="5889812" y="1214709"/>
            <a:ext cx="6101931" cy="5150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916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Daily chart of SPDR Gold shares</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4958380" cy="4615434"/>
          </a:xfrm>
        </p:spPr>
        <p:txBody>
          <a:bodyPr anchor="t">
            <a:normAutofit fontScale="92500" lnSpcReduction="10000"/>
          </a:bodyPr>
          <a:lstStyle/>
          <a:p>
            <a:pPr>
              <a:lnSpc>
                <a:spcPct val="100000"/>
              </a:lnSpc>
              <a:spcAft>
                <a:spcPts val="1200"/>
              </a:spcAft>
              <a:buClr>
                <a:schemeClr val="tx1"/>
              </a:buClr>
            </a:pPr>
            <a:r>
              <a:rPr lang="en-US" sz="2400" dirty="0">
                <a:latin typeface="Gill Sans MT" panose="020B0502020104020203" pitchFamily="34" charset="0"/>
              </a:rPr>
              <a:t>Shows </a:t>
            </a:r>
            <a:r>
              <a:rPr lang="en-US" sz="2400" dirty="0">
                <a:solidFill>
                  <a:srgbClr val="ED7D31"/>
                </a:solidFill>
                <a:latin typeface="Gill Sans MT" panose="020B0502020104020203" pitchFamily="34" charset="0"/>
              </a:rPr>
              <a:t>further sideways motion</a:t>
            </a:r>
          </a:p>
          <a:p>
            <a:pPr>
              <a:lnSpc>
                <a:spcPct val="100000"/>
              </a:lnSpc>
              <a:spcAft>
                <a:spcPts val="1200"/>
              </a:spcAft>
              <a:buClr>
                <a:schemeClr val="tx1"/>
              </a:buClr>
            </a:pPr>
            <a:r>
              <a:rPr lang="en-US" sz="2400" dirty="0">
                <a:latin typeface="Gill Sans MT" panose="020B0502020104020203" pitchFamily="34" charset="0"/>
              </a:rPr>
              <a:t>Gold </a:t>
            </a:r>
            <a:r>
              <a:rPr lang="en-US" sz="2400" dirty="0">
                <a:solidFill>
                  <a:srgbClr val="ED7D31"/>
                </a:solidFill>
                <a:latin typeface="Gill Sans MT" panose="020B0502020104020203" pitchFamily="34" charset="0"/>
              </a:rPr>
              <a:t>inversely correlated </a:t>
            </a:r>
            <a:r>
              <a:rPr lang="en-US" sz="2400" dirty="0">
                <a:latin typeface="Gill Sans MT" panose="020B0502020104020203" pitchFamily="34" charset="0"/>
              </a:rPr>
              <a:t>to the US dollar(USD)</a:t>
            </a:r>
          </a:p>
          <a:p>
            <a:pPr>
              <a:lnSpc>
                <a:spcPct val="100000"/>
              </a:lnSpc>
              <a:spcAft>
                <a:spcPts val="1200"/>
              </a:spcAft>
              <a:buClr>
                <a:schemeClr val="tx1"/>
              </a:buClr>
            </a:pPr>
            <a:r>
              <a:rPr lang="en-US" sz="2400" dirty="0">
                <a:latin typeface="Gill Sans MT" panose="020B0502020104020203" pitchFamily="34" charset="0"/>
              </a:rPr>
              <a:t>Chart below Gold price shows a </a:t>
            </a:r>
            <a:r>
              <a:rPr lang="en-US" sz="2400" dirty="0">
                <a:solidFill>
                  <a:srgbClr val="ED7D31"/>
                </a:solidFill>
                <a:latin typeface="Gill Sans MT" panose="020B0502020104020203" pitchFamily="34" charset="0"/>
              </a:rPr>
              <a:t>steady increase in USD </a:t>
            </a:r>
            <a:r>
              <a:rPr lang="en-US" sz="2400" dirty="0">
                <a:latin typeface="Gill Sans MT" panose="020B0502020104020203" pitchFamily="34" charset="0"/>
              </a:rPr>
              <a:t>until Nov 2022 followed by a correction</a:t>
            </a:r>
          </a:p>
          <a:p>
            <a:pPr>
              <a:lnSpc>
                <a:spcPct val="100000"/>
              </a:lnSpc>
              <a:spcAft>
                <a:spcPts val="1200"/>
              </a:spcAft>
              <a:buClr>
                <a:schemeClr val="tx1"/>
              </a:buClr>
            </a:pPr>
            <a:r>
              <a:rPr lang="en-US" sz="2400" dirty="0">
                <a:latin typeface="Gill Sans MT" panose="020B0502020104020203" pitchFamily="34" charset="0"/>
              </a:rPr>
              <a:t>The rise in the USD in the early part of the year coincided with the </a:t>
            </a:r>
            <a:r>
              <a:rPr lang="en-US" sz="2400" dirty="0">
                <a:solidFill>
                  <a:srgbClr val="ED7D31"/>
                </a:solidFill>
                <a:latin typeface="Gill Sans MT" panose="020B0502020104020203" pitchFamily="34" charset="0"/>
              </a:rPr>
              <a:t>correction in Gold</a:t>
            </a:r>
            <a:r>
              <a:rPr lang="en-US" sz="2400" dirty="0">
                <a:latin typeface="Gill Sans MT" panose="020B0502020104020203" pitchFamily="34" charset="0"/>
              </a:rPr>
              <a:t> until Nov 2022, </a:t>
            </a:r>
            <a:r>
              <a:rPr lang="en-US" sz="2400" dirty="0">
                <a:solidFill>
                  <a:srgbClr val="ED7D31"/>
                </a:solidFill>
                <a:latin typeface="Gill Sans MT" panose="020B0502020104020203" pitchFamily="34" charset="0"/>
              </a:rPr>
              <a:t>followed by a rally</a:t>
            </a:r>
            <a:r>
              <a:rPr lang="en-US" sz="2400" dirty="0">
                <a:latin typeface="Gill Sans MT" panose="020B0502020104020203" pitchFamily="34" charset="0"/>
              </a:rPr>
              <a:t> when the USD corrected</a:t>
            </a:r>
          </a:p>
          <a:p>
            <a:pPr>
              <a:lnSpc>
                <a:spcPct val="100000"/>
              </a:lnSpc>
              <a:spcAft>
                <a:spcPts val="1200"/>
              </a:spcAft>
              <a:buClr>
                <a:schemeClr val="tx1"/>
              </a:buClr>
            </a:pPr>
            <a:r>
              <a:rPr lang="en-US" sz="2400" dirty="0">
                <a:latin typeface="Gill Sans MT" panose="020B0502020104020203" pitchFamily="34" charset="0"/>
              </a:rPr>
              <a:t>Why did the USD correct in Nov 2022?</a:t>
            </a: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4" name="Content Placeholder 3">
            <a:extLst>
              <a:ext uri="{FF2B5EF4-FFF2-40B4-BE49-F238E27FC236}">
                <a16:creationId xmlns:a16="http://schemas.microsoft.com/office/drawing/2014/main" id="{CBD88498-9B71-13A5-A9A9-69D5580441D2}"/>
              </a:ext>
            </a:extLst>
          </p:cNvPr>
          <p:cNvPicPr>
            <a:picLocks noChangeAspect="1"/>
          </p:cNvPicPr>
          <p:nvPr/>
        </p:nvPicPr>
        <p:blipFill rotWithShape="1">
          <a:blip r:embed="rId3"/>
          <a:srcRect r="19565" b="9929"/>
          <a:stretch/>
        </p:blipFill>
        <p:spPr>
          <a:xfrm>
            <a:off x="5965845" y="1214709"/>
            <a:ext cx="5984107" cy="52527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320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The USD </a:t>
            </a:r>
            <a:r>
              <a:rPr lang="en-US" sz="3400" dirty="0">
                <a:solidFill>
                  <a:srgbClr val="ED7D31"/>
                </a:solidFill>
                <a:latin typeface="Gill Sans MT" panose="020B0502020104020203" pitchFamily="34" charset="0"/>
              </a:rPr>
              <a:t>|</a:t>
            </a:r>
            <a:r>
              <a:rPr lang="en-US" sz="3400" dirty="0">
                <a:latin typeface="Gill Sans MT" panose="020B0502020104020203" pitchFamily="34" charset="0"/>
              </a:rPr>
              <a:t> US 10 yr. Treasury relationship</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4958380" cy="4615434"/>
          </a:xfrm>
        </p:spPr>
        <p:txBody>
          <a:bodyPr anchor="t">
            <a:normAutofit fontScale="85000" lnSpcReduction="20000"/>
          </a:bodyPr>
          <a:lstStyle/>
          <a:p>
            <a:pPr>
              <a:lnSpc>
                <a:spcPct val="100000"/>
              </a:lnSpc>
              <a:spcAft>
                <a:spcPts val="1200"/>
              </a:spcAft>
              <a:buClr>
                <a:schemeClr val="tx1"/>
              </a:buClr>
            </a:pPr>
            <a:r>
              <a:rPr lang="en-US" sz="2400" dirty="0">
                <a:latin typeface="Gill Sans MT" panose="020B0502020104020203" pitchFamily="34" charset="0"/>
              </a:rPr>
              <a:t>The US Federal Reserve started one of the </a:t>
            </a:r>
            <a:r>
              <a:rPr lang="en-US" sz="2400" dirty="0">
                <a:solidFill>
                  <a:srgbClr val="ED7D31"/>
                </a:solidFill>
                <a:latin typeface="Gill Sans MT" panose="020B0502020104020203" pitchFamily="34" charset="0"/>
              </a:rPr>
              <a:t>fastest increases in the FED funds </a:t>
            </a:r>
            <a:r>
              <a:rPr lang="en-US" sz="2400" dirty="0">
                <a:latin typeface="Gill Sans MT" panose="020B0502020104020203" pitchFamily="34" charset="0"/>
              </a:rPr>
              <a:t>rate in 2022 to combat inflation</a:t>
            </a:r>
          </a:p>
          <a:p>
            <a:pPr>
              <a:lnSpc>
                <a:spcPct val="100000"/>
              </a:lnSpc>
              <a:spcAft>
                <a:spcPts val="1200"/>
              </a:spcAft>
              <a:buClr>
                <a:schemeClr val="tx1"/>
              </a:buClr>
            </a:pPr>
            <a:r>
              <a:rPr lang="en-US" sz="2400" dirty="0">
                <a:latin typeface="Gill Sans MT" panose="020B0502020104020203" pitchFamily="34" charset="0"/>
              </a:rPr>
              <a:t>As seen from the chart, the </a:t>
            </a:r>
            <a:r>
              <a:rPr lang="en-US" sz="2400" dirty="0">
                <a:solidFill>
                  <a:srgbClr val="ED7D31"/>
                </a:solidFill>
                <a:latin typeface="Gill Sans MT" panose="020B0502020104020203" pitchFamily="34" charset="0"/>
              </a:rPr>
              <a:t>10 year US Treasury yields rose</a:t>
            </a:r>
            <a:r>
              <a:rPr lang="en-US" sz="2400" dirty="0">
                <a:latin typeface="Gill Sans MT" panose="020B0502020104020203" pitchFamily="34" charset="0"/>
              </a:rPr>
              <a:t> from 1.4% at the beginning of 2022 to 4.3% in November, resulting in a strong dollar</a:t>
            </a:r>
          </a:p>
          <a:p>
            <a:pPr>
              <a:lnSpc>
                <a:spcPct val="100000"/>
              </a:lnSpc>
              <a:spcAft>
                <a:spcPts val="1200"/>
              </a:spcAft>
              <a:buClr>
                <a:schemeClr val="tx1"/>
              </a:buClr>
            </a:pPr>
            <a:r>
              <a:rPr lang="en-US" sz="2400" dirty="0">
                <a:latin typeface="Gill Sans MT" panose="020B0502020104020203" pitchFamily="34" charset="0"/>
              </a:rPr>
              <a:t>Interest rates subsequently corrected in the November 2022 through January 2023 resulting in a </a:t>
            </a:r>
            <a:r>
              <a:rPr lang="en-US" sz="2400" dirty="0">
                <a:solidFill>
                  <a:srgbClr val="ED7D31"/>
                </a:solidFill>
                <a:latin typeface="Gill Sans MT" panose="020B0502020104020203" pitchFamily="34" charset="0"/>
              </a:rPr>
              <a:t>corresponding weakness in the USD</a:t>
            </a:r>
          </a:p>
          <a:p>
            <a:pPr>
              <a:lnSpc>
                <a:spcPct val="100000"/>
              </a:lnSpc>
              <a:spcAft>
                <a:spcPts val="1200"/>
              </a:spcAft>
              <a:buClr>
                <a:schemeClr val="tx1"/>
              </a:buClr>
            </a:pPr>
            <a:r>
              <a:rPr lang="en-US" sz="2400" dirty="0">
                <a:latin typeface="Gill Sans MT" panose="020B0502020104020203" pitchFamily="34" charset="0"/>
              </a:rPr>
              <a:t>Higher highs in Gold may have to </a:t>
            </a:r>
            <a:r>
              <a:rPr lang="en-US" sz="2400" dirty="0">
                <a:solidFill>
                  <a:srgbClr val="ED7D31"/>
                </a:solidFill>
                <a:latin typeface="Gill Sans MT" panose="020B0502020104020203" pitchFamily="34" charset="0"/>
              </a:rPr>
              <a:t>await a weaker USD</a:t>
            </a:r>
            <a:r>
              <a:rPr lang="en-US" sz="2400" dirty="0">
                <a:latin typeface="Gill Sans MT" panose="020B0502020104020203" pitchFamily="34" charset="0"/>
              </a:rPr>
              <a:t> which in turn will depend on a further correction in the US interest rates</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7" name="Content Placeholder 3">
            <a:extLst>
              <a:ext uri="{FF2B5EF4-FFF2-40B4-BE49-F238E27FC236}">
                <a16:creationId xmlns:a16="http://schemas.microsoft.com/office/drawing/2014/main" id="{B96DD1F4-56F9-CC77-9BE3-BEA4AB039CBB}"/>
              </a:ext>
            </a:extLst>
          </p:cNvPr>
          <p:cNvPicPr>
            <a:picLocks noChangeAspect="1"/>
          </p:cNvPicPr>
          <p:nvPr/>
        </p:nvPicPr>
        <p:blipFill rotWithShape="1">
          <a:blip r:embed="rId3"/>
          <a:srcRect r="21413" b="11768"/>
          <a:stretch/>
        </p:blipFill>
        <p:spPr>
          <a:xfrm>
            <a:off x="6090304" y="1063625"/>
            <a:ext cx="5758798" cy="53282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415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err="1">
                <a:latin typeface="Gill Sans MT" panose="020B0502020104020203" pitchFamily="34" charset="0"/>
              </a:rPr>
              <a:t>Summarising</a:t>
            </a:r>
            <a:r>
              <a:rPr lang="en-US" sz="3400" dirty="0">
                <a:latin typeface="Gill Sans MT" panose="020B0502020104020203" pitchFamily="34" charset="0"/>
              </a:rPr>
              <a:t>…</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a:bodyPr>
          <a:lstStyle/>
          <a:p>
            <a:pPr>
              <a:spcAft>
                <a:spcPts val="600"/>
              </a:spcAft>
            </a:pPr>
            <a:r>
              <a:rPr lang="en-US" sz="2400" dirty="0">
                <a:solidFill>
                  <a:srgbClr val="ED7D31"/>
                </a:solidFill>
                <a:latin typeface="Gill Sans MT" panose="020B0502020104020203" pitchFamily="34" charset="0"/>
              </a:rPr>
              <a:t>Technical analysis </a:t>
            </a:r>
            <a:r>
              <a:rPr lang="en-US" sz="2400" dirty="0">
                <a:latin typeface="Gill Sans MT" panose="020B0502020104020203" pitchFamily="34" charset="0"/>
              </a:rPr>
              <a:t>tools can be applied to build a strong portfolio</a:t>
            </a:r>
          </a:p>
          <a:p>
            <a:pPr>
              <a:spcAft>
                <a:spcPts val="600"/>
              </a:spcAft>
            </a:pPr>
            <a:r>
              <a:rPr lang="en-US" sz="2400" dirty="0">
                <a:latin typeface="Gill Sans MT" panose="020B0502020104020203" pitchFamily="34" charset="0"/>
              </a:rPr>
              <a:t>Choose the </a:t>
            </a:r>
            <a:r>
              <a:rPr lang="en-US" sz="2400" dirty="0">
                <a:solidFill>
                  <a:srgbClr val="ED7D31"/>
                </a:solidFill>
                <a:latin typeface="Gill Sans MT" panose="020B0502020104020203" pitchFamily="34" charset="0"/>
              </a:rPr>
              <a:t>strongest performing </a:t>
            </a:r>
            <a:r>
              <a:rPr lang="en-US" sz="2400" dirty="0">
                <a:latin typeface="Gill Sans MT" panose="020B0502020104020203" pitchFamily="34" charset="0"/>
              </a:rPr>
              <a:t>investment, in the strongest sector and in the strongest asset class</a:t>
            </a:r>
          </a:p>
          <a:p>
            <a:pPr>
              <a:spcAft>
                <a:spcPts val="600"/>
              </a:spcAft>
            </a:pPr>
            <a:r>
              <a:rPr lang="en-US" sz="2400" dirty="0">
                <a:latin typeface="Gill Sans MT" panose="020B0502020104020203" pitchFamily="34" charset="0"/>
              </a:rPr>
              <a:t>Identify </a:t>
            </a:r>
            <a:r>
              <a:rPr lang="en-US" sz="2400" dirty="0">
                <a:solidFill>
                  <a:srgbClr val="ED7D31"/>
                </a:solidFill>
                <a:latin typeface="Gill Sans MT" panose="020B0502020104020203" pitchFamily="34" charset="0"/>
              </a:rPr>
              <a:t>trend reversals </a:t>
            </a:r>
            <a:r>
              <a:rPr lang="en-US" sz="2400" dirty="0">
                <a:latin typeface="Gill Sans MT" panose="020B0502020104020203" pitchFamily="34" charset="0"/>
              </a:rPr>
              <a:t>to capture profits and minimize drawdown</a:t>
            </a:r>
          </a:p>
          <a:p>
            <a:pPr>
              <a:spcAft>
                <a:spcPts val="600"/>
              </a:spcAft>
            </a:pPr>
            <a:r>
              <a:rPr lang="en-US" sz="2400" dirty="0">
                <a:latin typeface="Gill Sans MT" panose="020B0502020104020203" pitchFamily="34" charset="0"/>
              </a:rPr>
              <a:t>Keep </a:t>
            </a:r>
            <a:r>
              <a:rPr lang="en-US" sz="2400" dirty="0">
                <a:solidFill>
                  <a:srgbClr val="ED7D31"/>
                </a:solidFill>
                <a:latin typeface="Gill Sans MT" panose="020B0502020104020203" pitchFamily="34" charset="0"/>
              </a:rPr>
              <a:t>volatility</a:t>
            </a:r>
            <a:r>
              <a:rPr lang="en-US" sz="2400" dirty="0">
                <a:latin typeface="Gill Sans MT" panose="020B0502020104020203" pitchFamily="34" charset="0"/>
              </a:rPr>
              <a:t> on your side</a:t>
            </a:r>
          </a:p>
          <a:p>
            <a:pPr>
              <a:spcAft>
                <a:spcPts val="600"/>
              </a:spcAft>
            </a:pPr>
            <a:r>
              <a:rPr lang="en-US" sz="2400" dirty="0">
                <a:solidFill>
                  <a:srgbClr val="ED7D31"/>
                </a:solidFill>
                <a:latin typeface="Gill Sans MT" panose="020B0502020104020203" pitchFamily="34" charset="0"/>
              </a:rPr>
              <a:t>Manage time in market. </a:t>
            </a:r>
          </a:p>
          <a:p>
            <a:pPr>
              <a:spcAft>
                <a:spcPts val="600"/>
              </a:spcAft>
            </a:pPr>
            <a:r>
              <a:rPr lang="en-US" sz="2400" dirty="0">
                <a:solidFill>
                  <a:srgbClr val="ED7D31"/>
                </a:solidFill>
                <a:latin typeface="Gill Sans MT" panose="020B0502020104020203" pitchFamily="34" charset="0"/>
              </a:rPr>
              <a:t>In bear markets, cash is King!</a:t>
            </a:r>
            <a:endParaRPr lang="en-US" sz="2400"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24181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Disclaimer</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fontScale="92500" lnSpcReduction="10000"/>
          </a:bodyPr>
          <a:lstStyle/>
          <a:p>
            <a:pPr marL="0" indent="0" algn="just">
              <a:buNone/>
            </a:pPr>
            <a:r>
              <a:rPr lang="en-US" sz="2000" dirty="0">
                <a:latin typeface="Gill Sans MT" panose="020B0502020104020203" pitchFamily="34" charset="0"/>
              </a:rPr>
              <a:t>© Copyright SK Market Insights 2023 protected original work, all rights reserved. </a:t>
            </a:r>
          </a:p>
          <a:p>
            <a:pPr marL="0" indent="0" algn="just">
              <a:buNone/>
            </a:pPr>
            <a:r>
              <a:rPr lang="en-US" sz="2000" dirty="0">
                <a:latin typeface="Gill Sans MT" panose="020B0502020104020203" pitchFamily="34" charset="0"/>
              </a:rPr>
              <a:t>The information provided in this article/document is created by </a:t>
            </a:r>
            <a:r>
              <a:rPr lang="en-US" sz="2000" dirty="0">
                <a:solidFill>
                  <a:srgbClr val="ED7D31"/>
                </a:solidFill>
                <a:latin typeface="Gill Sans MT" panose="020B0502020104020203" pitchFamily="34" charset="0"/>
              </a:rPr>
              <a:t>SK Market Insights Ltd </a:t>
            </a:r>
            <a:r>
              <a:rPr lang="en-US" sz="2000" dirty="0">
                <a:latin typeface="Gill Sans MT" panose="020B0502020104020203" pitchFamily="34" charset="0"/>
              </a:rPr>
              <a:t>and is provided for educational and information purposes only. It is not intended or to be construed as an offer, incentive, advice to subscribe for or underwrite securities solicitation to buy sell or invest or deal in any financial instruments or participate in any particular trading or investment strategy in any jurisdiction,</a:t>
            </a:r>
          </a:p>
          <a:p>
            <a:pPr marL="0" indent="0" algn="just">
              <a:buNone/>
            </a:pPr>
            <a:r>
              <a:rPr lang="en-US" sz="2000" dirty="0">
                <a:latin typeface="Gill Sans MT" panose="020B0502020104020203" pitchFamily="34" charset="0"/>
              </a:rPr>
              <a:t>The markets or financial instruments or such other matters discussed in this report may not be suitable for all and readers must make their own investment decisions using their own independent advisors as they believe necessary and based upon their own specific financial situations and investment objectives.</a:t>
            </a:r>
          </a:p>
          <a:p>
            <a:pPr marL="0" indent="0" algn="just">
              <a:buNone/>
            </a:pPr>
            <a:r>
              <a:rPr lang="en-US" sz="2000" dirty="0">
                <a:latin typeface="Gill Sans MT" panose="020B0502020104020203" pitchFamily="34" charset="0"/>
              </a:rPr>
              <a:t> </a:t>
            </a:r>
          </a:p>
          <a:p>
            <a:pPr marL="0" indent="0" algn="just">
              <a:buNone/>
            </a:pPr>
            <a:r>
              <a:rPr lang="en-US" sz="2000" dirty="0">
                <a:latin typeface="Gill Sans MT" panose="020B0502020104020203" pitchFamily="34" charset="0"/>
              </a:rPr>
              <a:t>For permission to use any of the content of this research material please contact </a:t>
            </a:r>
            <a:r>
              <a:rPr lang="en-US" sz="2000" dirty="0">
                <a:solidFill>
                  <a:srgbClr val="ED7D31"/>
                </a:solidFill>
                <a:latin typeface="Gill Sans MT" panose="020B0502020104020203" pitchFamily="34" charset="0"/>
              </a:rPr>
              <a:t>info@skmarketinsights.com </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162215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Thank You!</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a:bodyPr>
          <a:lstStyle/>
          <a:p>
            <a:endParaRPr lang="en-US" sz="3100" dirty="0">
              <a:solidFill>
                <a:srgbClr val="ED7D31"/>
              </a:solidFill>
              <a:latin typeface="Gill Sans MT" panose="020B0502020104020203" pitchFamily="34" charset="0"/>
            </a:endParaRPr>
          </a:p>
          <a:p>
            <a:endParaRPr lang="en-US" sz="3100" dirty="0">
              <a:solidFill>
                <a:srgbClr val="ED7D31"/>
              </a:solidFill>
              <a:latin typeface="Gill Sans MT" panose="020B0502020104020203" pitchFamily="34" charset="0"/>
            </a:endParaRPr>
          </a:p>
          <a:p>
            <a:r>
              <a:rPr lang="en-US" sz="3100" dirty="0">
                <a:solidFill>
                  <a:srgbClr val="ED7D31"/>
                </a:solidFill>
                <a:latin typeface="Gill Sans MT" panose="020B0502020104020203" pitchFamily="34" charset="0"/>
              </a:rPr>
              <a:t>Questions?</a:t>
            </a:r>
          </a:p>
          <a:p>
            <a:endParaRPr lang="en-US" sz="3100" dirty="0">
              <a:latin typeface="Gill Sans MT" panose="020B0502020104020203" pitchFamily="34" charset="0"/>
            </a:endParaRPr>
          </a:p>
          <a:p>
            <a:endParaRPr lang="en-US" sz="3100" dirty="0">
              <a:latin typeface="Gill Sans MT" panose="020B0502020104020203" pitchFamily="34" charset="0"/>
            </a:endParaRPr>
          </a:p>
          <a:p>
            <a:r>
              <a:rPr lang="en-US" sz="3100" dirty="0">
                <a:latin typeface="Gill Sans MT" panose="020B0502020104020203" pitchFamily="34" charset="0"/>
              </a:rPr>
              <a:t>Contact</a:t>
            </a:r>
          </a:p>
          <a:p>
            <a:pPr lvl="1"/>
            <a:r>
              <a:rPr lang="en-US" sz="2700" dirty="0">
                <a:latin typeface="Gill Sans MT" panose="020B0502020104020203" pitchFamily="34" charset="0"/>
              </a:rPr>
              <a:t>info@skmarketinsights.com</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298118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References</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a:bodyPr>
          <a:lstStyle/>
          <a:p>
            <a:pPr>
              <a:lnSpc>
                <a:spcPct val="100000"/>
              </a:lnSpc>
              <a:buClr>
                <a:srgbClr val="ED7D31"/>
              </a:buClr>
            </a:pPr>
            <a:r>
              <a:rPr lang="en-US" sz="2400" dirty="0">
                <a:latin typeface="Gill Sans MT" panose="020B0502020104020203" pitchFamily="34" charset="0"/>
              </a:rPr>
              <a:t>CMT Level III “</a:t>
            </a:r>
            <a:r>
              <a:rPr lang="en-US" sz="2400" dirty="0">
                <a:solidFill>
                  <a:srgbClr val="ED7D31"/>
                </a:solidFill>
                <a:latin typeface="Gill Sans MT" panose="020B0502020104020203" pitchFamily="34" charset="0"/>
              </a:rPr>
              <a:t>The integration of Technical Analysis</a:t>
            </a:r>
            <a:r>
              <a:rPr lang="en-US" sz="2400" dirty="0">
                <a:latin typeface="Gill Sans MT" panose="020B0502020104020203" pitchFamily="34" charset="0"/>
              </a:rPr>
              <a:t>”, Readings selected by the Market Technicians Association, Wiley, 2017</a:t>
            </a:r>
          </a:p>
          <a:p>
            <a:pPr>
              <a:lnSpc>
                <a:spcPct val="100000"/>
              </a:lnSpc>
              <a:buClr>
                <a:srgbClr val="ED7D31"/>
              </a:buClr>
            </a:pPr>
            <a:r>
              <a:rPr lang="en-US" sz="2400" dirty="0">
                <a:solidFill>
                  <a:srgbClr val="ED7D31"/>
                </a:solidFill>
                <a:latin typeface="Gill Sans MT" panose="020B0502020104020203" pitchFamily="34" charset="0"/>
              </a:rPr>
              <a:t>Bollinger on Bollinger Bands</a:t>
            </a:r>
            <a:r>
              <a:rPr lang="en-US" sz="2400" dirty="0">
                <a:latin typeface="Gill Sans MT" panose="020B0502020104020203" pitchFamily="34" charset="0"/>
              </a:rPr>
              <a:t>, John Bollinger, McGraw Hill, 2002</a:t>
            </a:r>
          </a:p>
          <a:p>
            <a:pPr>
              <a:lnSpc>
                <a:spcPct val="100000"/>
              </a:lnSpc>
              <a:buClr>
                <a:srgbClr val="ED7D31"/>
              </a:buClr>
            </a:pPr>
            <a:r>
              <a:rPr lang="en-US" sz="2400" dirty="0">
                <a:solidFill>
                  <a:srgbClr val="ED7D31"/>
                </a:solidFill>
                <a:latin typeface="Gill Sans MT" panose="020B0502020104020203" pitchFamily="34" charset="0"/>
              </a:rPr>
              <a:t>Dual Momentum Investing</a:t>
            </a:r>
            <a:r>
              <a:rPr lang="en-US" sz="2400" dirty="0">
                <a:latin typeface="Gill Sans MT" panose="020B0502020104020203" pitchFamily="34" charset="0"/>
              </a:rPr>
              <a:t>, Gary </a:t>
            </a:r>
            <a:r>
              <a:rPr lang="en-US" sz="2400" dirty="0" err="1">
                <a:latin typeface="Gill Sans MT" panose="020B0502020104020203" pitchFamily="34" charset="0"/>
              </a:rPr>
              <a:t>Antonacci</a:t>
            </a:r>
            <a:r>
              <a:rPr lang="en-US" sz="2400" dirty="0">
                <a:latin typeface="Gill Sans MT" panose="020B0502020104020203" pitchFamily="34" charset="0"/>
              </a:rPr>
              <a:t>, McGraw Hill, 2015</a:t>
            </a:r>
          </a:p>
          <a:p>
            <a:pPr>
              <a:lnSpc>
                <a:spcPct val="100000"/>
              </a:lnSpc>
              <a:buClr>
                <a:srgbClr val="ED7D31"/>
              </a:buClr>
            </a:pPr>
            <a:r>
              <a:rPr lang="en-US" sz="2400" dirty="0">
                <a:solidFill>
                  <a:srgbClr val="ED7D31"/>
                </a:solidFill>
                <a:latin typeface="Gill Sans MT" panose="020B0502020104020203" pitchFamily="34" charset="0"/>
              </a:rPr>
              <a:t>The Candlestick Course</a:t>
            </a:r>
            <a:r>
              <a:rPr lang="en-US" sz="2400" dirty="0">
                <a:latin typeface="Gill Sans MT" panose="020B0502020104020203" pitchFamily="34" charset="0"/>
              </a:rPr>
              <a:t>, Steve </a:t>
            </a:r>
            <a:r>
              <a:rPr lang="en-US" sz="2400" dirty="0" err="1">
                <a:latin typeface="Gill Sans MT" panose="020B0502020104020203" pitchFamily="34" charset="0"/>
              </a:rPr>
              <a:t>Nison</a:t>
            </a:r>
            <a:r>
              <a:rPr lang="en-US" sz="2400" dirty="0">
                <a:latin typeface="Gill Sans MT" panose="020B0502020104020203" pitchFamily="34" charset="0"/>
              </a:rPr>
              <a:t>, Wiley, 2003</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401008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Sowmi Krishnamurthy</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a:bodyPr>
          <a:lstStyle/>
          <a:p>
            <a:pPr marL="0" indent="0" algn="just">
              <a:lnSpc>
                <a:spcPct val="100000"/>
              </a:lnSpc>
              <a:buNone/>
            </a:pPr>
            <a:r>
              <a:rPr lang="en-US" sz="2400" dirty="0">
                <a:solidFill>
                  <a:srgbClr val="ED7D31"/>
                </a:solidFill>
                <a:latin typeface="Gill Sans MT" panose="020B0502020104020203" pitchFamily="34" charset="0"/>
              </a:rPr>
              <a:t>Sowmi Krishnamurthy </a:t>
            </a:r>
            <a:r>
              <a:rPr lang="en-US" sz="2400" dirty="0">
                <a:latin typeface="Gill Sans MT" panose="020B0502020104020203" pitchFamily="34" charset="0"/>
              </a:rPr>
              <a:t>is a Chartered Market Technician (CMT) and a member of the CMT Association, N.Y., U.S.A. After a successful career with Mobil/ExxonMobil in a variety of trading and management roles across U. S. A., Asia Pacific and Europe, he decided to further his knowledge and understanding of technical analysis, leveraging on his prior experience. He has a Ph. D in Chem. </a:t>
            </a:r>
            <a:r>
              <a:rPr lang="en-US" sz="2400" dirty="0" err="1">
                <a:latin typeface="Gill Sans MT" panose="020B0502020104020203" pitchFamily="34" charset="0"/>
              </a:rPr>
              <a:t>Engg</a:t>
            </a:r>
            <a:r>
              <a:rPr lang="en-US" sz="2400" dirty="0">
                <a:latin typeface="Gill Sans MT" panose="020B0502020104020203" pitchFamily="34" charset="0"/>
              </a:rPr>
              <a:t>. and an M. B. A. in Finance. He currently provides education, research and consulting services in energy and finance through SK Market Insights Ltd (</a:t>
            </a:r>
            <a:r>
              <a:rPr lang="en-US" sz="2400" dirty="0">
                <a:latin typeface="Gill Sans MT" panose="020B0502020104020203" pitchFamily="34" charset="0"/>
                <a:hlinkClick r:id="rId2"/>
              </a:rPr>
              <a:t>www.skmarketinsights.com</a:t>
            </a:r>
            <a:r>
              <a:rPr lang="en-US" sz="2400" dirty="0">
                <a:latin typeface="Gill Sans MT" panose="020B0502020104020203" pitchFamily="34" charset="0"/>
              </a:rPr>
              <a:t>), a U.K. limited company and can be contacted via </a:t>
            </a:r>
            <a:r>
              <a:rPr lang="en-US" sz="2400" dirty="0" err="1">
                <a:latin typeface="Gill Sans MT" panose="020B0502020104020203" pitchFamily="34" charset="0"/>
              </a:rPr>
              <a:t>info@skmarketinsights.com</a:t>
            </a:r>
            <a:r>
              <a:rPr lang="en-US" sz="2400" dirty="0">
                <a:latin typeface="Gill Sans MT" panose="020B0502020104020203" pitchFamily="34" charset="0"/>
              </a:rPr>
              <a:t>.</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3"/>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4" name="Content Placeholder 9">
            <a:extLst>
              <a:ext uri="{FF2B5EF4-FFF2-40B4-BE49-F238E27FC236}">
                <a16:creationId xmlns:a16="http://schemas.microsoft.com/office/drawing/2014/main" id="{88457EF1-EC60-BC0C-27B1-36C086FFDB4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92636" y="1657351"/>
            <a:ext cx="2995771" cy="3514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811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733425"/>
          </a:xfrm>
        </p:spPr>
        <p:txBody>
          <a:bodyPr anchor="b">
            <a:normAutofit/>
          </a:bodyPr>
          <a:lstStyle/>
          <a:p>
            <a:r>
              <a:rPr lang="en-US" sz="3400" dirty="0">
                <a:latin typeface="Gill Sans MT" panose="020B0502020104020203" pitchFamily="34" charset="0"/>
              </a:rPr>
              <a:t>Objectives of Portfolio Management</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7541896" cy="4615434"/>
          </a:xfrm>
        </p:spPr>
        <p:txBody>
          <a:bodyPr anchor="t">
            <a:normAutofit fontScale="85000" lnSpcReduction="20000"/>
          </a:bodyPr>
          <a:lstStyle/>
          <a:p>
            <a:endParaRPr lang="en-US" sz="3100" dirty="0">
              <a:latin typeface="Gill Sans MT" panose="020B0502020104020203" pitchFamily="34" charset="0"/>
            </a:endParaRPr>
          </a:p>
          <a:p>
            <a:r>
              <a:rPr lang="en-US" sz="3100" dirty="0">
                <a:latin typeface="Gill Sans MT" panose="020B0502020104020203" pitchFamily="34" charset="0"/>
              </a:rPr>
              <a:t>Achieve a desired </a:t>
            </a:r>
            <a:r>
              <a:rPr lang="en-US" sz="3100" b="1" dirty="0">
                <a:solidFill>
                  <a:srgbClr val="ED7D31"/>
                </a:solidFill>
                <a:latin typeface="Gill Sans MT" panose="020B0502020104020203" pitchFamily="34" charset="0"/>
              </a:rPr>
              <a:t>investment goal</a:t>
            </a:r>
          </a:p>
          <a:p>
            <a:endParaRPr lang="en-US" sz="3100" dirty="0">
              <a:latin typeface="Gill Sans MT" panose="020B0502020104020203" pitchFamily="34" charset="0"/>
            </a:endParaRPr>
          </a:p>
          <a:p>
            <a:r>
              <a:rPr lang="en-US" sz="3100" dirty="0">
                <a:latin typeface="Gill Sans MT" panose="020B0502020104020203" pitchFamily="34" charset="0"/>
              </a:rPr>
              <a:t>Enhance </a:t>
            </a:r>
            <a:r>
              <a:rPr lang="en-US" sz="3100" b="1" dirty="0">
                <a:solidFill>
                  <a:srgbClr val="ED7D31"/>
                </a:solidFill>
                <a:latin typeface="Gill Sans MT" panose="020B0502020104020203" pitchFamily="34" charset="0"/>
              </a:rPr>
              <a:t>Alpha</a:t>
            </a:r>
          </a:p>
          <a:p>
            <a:pPr lvl="1"/>
            <a:r>
              <a:rPr lang="en-US" sz="2300" dirty="0">
                <a:latin typeface="Gill Sans MT" panose="020B0502020104020203" pitchFamily="34" charset="0"/>
              </a:rPr>
              <a:t>Excess returns over a benchmark</a:t>
            </a:r>
          </a:p>
          <a:p>
            <a:pPr lvl="1"/>
            <a:endParaRPr lang="en-US" sz="3100" dirty="0">
              <a:latin typeface="Gill Sans MT" panose="020B0502020104020203" pitchFamily="34" charset="0"/>
            </a:endParaRPr>
          </a:p>
          <a:p>
            <a:r>
              <a:rPr lang="en-US" sz="3100" dirty="0">
                <a:latin typeface="Gill Sans MT" panose="020B0502020104020203" pitchFamily="34" charset="0"/>
              </a:rPr>
              <a:t>Minimize </a:t>
            </a:r>
            <a:r>
              <a:rPr lang="en-US" sz="3100" b="1" dirty="0">
                <a:solidFill>
                  <a:srgbClr val="ED7D31"/>
                </a:solidFill>
                <a:latin typeface="Gill Sans MT" panose="020B0502020104020203" pitchFamily="34" charset="0"/>
              </a:rPr>
              <a:t>drawdowns</a:t>
            </a:r>
          </a:p>
          <a:p>
            <a:pPr marL="0" indent="0">
              <a:buNone/>
            </a:pPr>
            <a:endParaRPr lang="en-US" sz="3100" dirty="0">
              <a:latin typeface="Gill Sans MT" panose="020B0502020104020203" pitchFamily="34" charset="0"/>
            </a:endParaRPr>
          </a:p>
          <a:p>
            <a:pPr marL="0" indent="0">
              <a:lnSpc>
                <a:spcPct val="120000"/>
              </a:lnSpc>
              <a:buNone/>
            </a:pPr>
            <a:r>
              <a:rPr lang="en-US" sz="2200" dirty="0">
                <a:solidFill>
                  <a:schemeClr val="bg1"/>
                </a:solidFill>
                <a:highlight>
                  <a:srgbClr val="ED7D31"/>
                </a:highlight>
                <a:latin typeface="Gill Sans MT" panose="020B0502020104020203" pitchFamily="34" charset="0"/>
              </a:rPr>
              <a:t>“Portfolios comprised of investments with good growth opportunities, solid financial health, attractive intrinsic value and superior competitive positioning tend to outperform over the long run” *</a:t>
            </a:r>
          </a:p>
          <a:p>
            <a:pPr marL="0" indent="0">
              <a:lnSpc>
                <a:spcPct val="120000"/>
              </a:lnSpc>
              <a:buNone/>
            </a:pPr>
            <a:r>
              <a:rPr lang="en-US" sz="2200" dirty="0">
                <a:solidFill>
                  <a:schemeClr val="bg1"/>
                </a:solidFill>
                <a:highlight>
                  <a:srgbClr val="ED7D31"/>
                </a:highlight>
                <a:latin typeface="Gill Sans MT" panose="020B0502020104020203" pitchFamily="34" charset="0"/>
              </a:rPr>
              <a:t>* Robert  A Weigand, Chapter 19, CMT III handbook</a:t>
            </a:r>
          </a:p>
          <a:p>
            <a:pPr marL="0" indent="0">
              <a:lnSpc>
                <a:spcPct val="120000"/>
              </a:lnSpc>
              <a:buNone/>
            </a:pPr>
            <a:endParaRPr lang="en-US" sz="2200" dirty="0">
              <a:solidFill>
                <a:schemeClr val="bg1"/>
              </a:solidFill>
              <a:highlight>
                <a:srgbClr val="ED7D31"/>
              </a:highlight>
              <a:latin typeface="Gill Sans MT" panose="020B0502020104020203" pitchFamily="34" charset="0"/>
            </a:endParaRPr>
          </a:p>
          <a:p>
            <a:pPr marL="457200" lvl="1" indent="0">
              <a:buNone/>
            </a:pP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403657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836519"/>
          </a:xfrm>
        </p:spPr>
        <p:txBody>
          <a:bodyPr anchor="b">
            <a:normAutofit fontScale="90000"/>
          </a:bodyPr>
          <a:lstStyle/>
          <a:p>
            <a:r>
              <a:rPr lang="en-US" sz="3400" dirty="0">
                <a:latin typeface="Gill Sans MT" panose="020B0502020104020203" pitchFamily="34" charset="0"/>
              </a:rPr>
              <a:t>Technical Analysis tools</a:t>
            </a:r>
            <a:r>
              <a:rPr lang="en-US" sz="3400" b="1" dirty="0">
                <a:solidFill>
                  <a:srgbClr val="ED7D31"/>
                </a:solidFill>
                <a:latin typeface="Gill Sans MT" panose="020B0502020104020203" pitchFamily="34" charset="0"/>
              </a:rPr>
              <a:t>*</a:t>
            </a:r>
            <a:r>
              <a:rPr lang="en-US" sz="3400" dirty="0">
                <a:latin typeface="Gill Sans MT" panose="020B0502020104020203" pitchFamily="34" charset="0"/>
              </a:rPr>
              <a:t> for portfolio management</a:t>
            </a:r>
          </a:p>
        </p:txBody>
      </p:sp>
      <p:sp>
        <p:nvSpPr>
          <p:cNvPr id="3" name="Content Placeholder 2">
            <a:extLst>
              <a:ext uri="{FF2B5EF4-FFF2-40B4-BE49-F238E27FC236}">
                <a16:creationId xmlns:a16="http://schemas.microsoft.com/office/drawing/2014/main" id="{3271733D-59A9-D161-E76F-F6E8694E16A1}"/>
              </a:ext>
            </a:extLst>
          </p:cNvPr>
          <p:cNvSpPr>
            <a:spLocks noGrp="1"/>
          </p:cNvSpPr>
          <p:nvPr>
            <p:ph idx="1"/>
          </p:nvPr>
        </p:nvSpPr>
        <p:spPr>
          <a:xfrm>
            <a:off x="411479" y="1657351"/>
            <a:ext cx="3757109" cy="4615434"/>
          </a:xfrm>
        </p:spPr>
        <p:txBody>
          <a:bodyPr anchor="t">
            <a:normAutofit/>
          </a:bodyPr>
          <a:lstStyle/>
          <a:p>
            <a:r>
              <a:rPr lang="en-US" sz="2400" dirty="0">
                <a:latin typeface="Gill Sans MT" panose="020B0502020104020203" pitchFamily="34" charset="0"/>
              </a:rPr>
              <a:t>Dow Theory</a:t>
            </a:r>
          </a:p>
          <a:p>
            <a:r>
              <a:rPr lang="en-US" sz="2400" dirty="0">
                <a:latin typeface="Gill Sans MT" panose="020B0502020104020203" pitchFamily="34" charset="0"/>
              </a:rPr>
              <a:t>Moving Averages</a:t>
            </a:r>
          </a:p>
          <a:p>
            <a:r>
              <a:rPr lang="en-US" sz="2400" dirty="0">
                <a:latin typeface="Gill Sans MT" panose="020B0502020104020203" pitchFamily="34" charset="0"/>
              </a:rPr>
              <a:t>Breadth Indicators</a:t>
            </a:r>
          </a:p>
          <a:p>
            <a:r>
              <a:rPr lang="en-US" sz="2400" dirty="0">
                <a:latin typeface="Gill Sans MT" panose="020B0502020104020203" pitchFamily="34" charset="0"/>
              </a:rPr>
              <a:t>Fibonacci ratios</a:t>
            </a:r>
          </a:p>
          <a:p>
            <a:r>
              <a:rPr lang="en-US" sz="2400" dirty="0">
                <a:latin typeface="Gill Sans MT" panose="020B0502020104020203" pitchFamily="34" charset="0"/>
              </a:rPr>
              <a:t>Point and Figure charting</a:t>
            </a:r>
          </a:p>
          <a:p>
            <a:r>
              <a:rPr lang="en-US" sz="2400" dirty="0">
                <a:latin typeface="Gill Sans MT" panose="020B0502020104020203" pitchFamily="34" charset="0"/>
              </a:rPr>
              <a:t>Elliot Wave Analysis</a:t>
            </a: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pPr marL="0" indent="0">
              <a:buNone/>
            </a:pPr>
            <a:r>
              <a:rPr lang="en-US" sz="2400" dirty="0">
                <a:solidFill>
                  <a:srgbClr val="ED7D31"/>
                </a:solidFill>
                <a:latin typeface="Gill Sans MT" panose="020B0502020104020203" pitchFamily="34" charset="0"/>
              </a:rPr>
              <a:t>* Not all inclusive</a:t>
            </a:r>
          </a:p>
          <a:p>
            <a:endParaRPr lang="en-US" sz="2400" dirty="0">
              <a:latin typeface="Gill Sans MT" panose="020B0502020104020203" pitchFamily="34" charset="0"/>
            </a:endParaRPr>
          </a:p>
          <a:p>
            <a:pPr marL="457200" lvl="1" indent="0">
              <a:buNone/>
            </a:pPr>
            <a:endParaRPr lang="en-US" dirty="0">
              <a:latin typeface="Gill Sans MT" panose="020B0502020104020203" pitchFamily="34" charset="0"/>
            </a:endParaRP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4" name="Content Placeholder 2">
            <a:extLst>
              <a:ext uri="{FF2B5EF4-FFF2-40B4-BE49-F238E27FC236}">
                <a16:creationId xmlns:a16="http://schemas.microsoft.com/office/drawing/2014/main" id="{32E628FF-9E17-5B69-3485-CE9CD8308DF3}"/>
              </a:ext>
            </a:extLst>
          </p:cNvPr>
          <p:cNvSpPr txBox="1">
            <a:spLocks/>
          </p:cNvSpPr>
          <p:nvPr/>
        </p:nvSpPr>
        <p:spPr>
          <a:xfrm>
            <a:off x="4418702" y="1647267"/>
            <a:ext cx="3757109" cy="46154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ill Sans MT" panose="020B0502020104020203" pitchFamily="34" charset="0"/>
              </a:rPr>
              <a:t>Candlesticks</a:t>
            </a:r>
          </a:p>
          <a:p>
            <a:r>
              <a:rPr lang="en-US" sz="2400" dirty="0">
                <a:latin typeface="Gill Sans MT" panose="020B0502020104020203" pitchFamily="34" charset="0"/>
              </a:rPr>
              <a:t>Bollinger bands</a:t>
            </a:r>
          </a:p>
          <a:p>
            <a:r>
              <a:rPr lang="en-US" sz="2400" dirty="0">
                <a:latin typeface="Gill Sans MT" panose="020B0502020104020203" pitchFamily="34" charset="0"/>
              </a:rPr>
              <a:t>Relative strength measurements</a:t>
            </a:r>
          </a:p>
          <a:p>
            <a:r>
              <a:rPr lang="en-US" sz="2400" dirty="0">
                <a:latin typeface="Gill Sans MT" panose="020B0502020104020203" pitchFamily="34" charset="0"/>
              </a:rPr>
              <a:t>Momentum investing</a:t>
            </a:r>
          </a:p>
          <a:p>
            <a:r>
              <a:rPr lang="en-US" sz="2400" dirty="0">
                <a:latin typeface="Gill Sans MT" panose="020B0502020104020203" pitchFamily="34" charset="0"/>
              </a:rPr>
              <a:t>Seasonal cycles</a:t>
            </a:r>
          </a:p>
          <a:p>
            <a:r>
              <a:rPr lang="en-US" sz="2400" dirty="0" err="1">
                <a:latin typeface="Gill Sans MT" panose="020B0502020104020203" pitchFamily="34" charset="0"/>
              </a:rPr>
              <a:t>Ichimoku</a:t>
            </a:r>
            <a:r>
              <a:rPr lang="en-US" sz="2400" dirty="0">
                <a:latin typeface="Gill Sans MT" panose="020B0502020104020203" pitchFamily="34" charset="0"/>
              </a:rPr>
              <a:t> Cloud</a:t>
            </a:r>
          </a:p>
          <a:p>
            <a:r>
              <a:rPr lang="en-US" sz="2400" dirty="0">
                <a:latin typeface="Gill Sans MT" panose="020B0502020104020203" pitchFamily="34" charset="0"/>
              </a:rPr>
              <a:t>Machine learning</a:t>
            </a:r>
          </a:p>
          <a:p>
            <a:pPr marL="457200" lvl="1" indent="0">
              <a:buFont typeface="Arial" panose="020B0604020202020204" pitchFamily="34" charset="0"/>
              <a:buNone/>
            </a:pPr>
            <a:endParaRPr lang="en-US" dirty="0">
              <a:latin typeface="Gill Sans MT" panose="020B0502020104020203" pitchFamily="34" charset="0"/>
            </a:endParaRPr>
          </a:p>
        </p:txBody>
      </p:sp>
    </p:spTree>
    <p:extLst>
      <p:ext uri="{BB962C8B-B14F-4D97-AF65-F5344CB8AC3E}">
        <p14:creationId xmlns:p14="http://schemas.microsoft.com/office/powerpoint/2010/main" val="96977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5"/>
            <a:ext cx="7618095" cy="836519"/>
          </a:xfrm>
        </p:spPr>
        <p:txBody>
          <a:bodyPr anchor="b">
            <a:normAutofit fontScale="90000"/>
          </a:bodyPr>
          <a:lstStyle/>
          <a:p>
            <a:r>
              <a:rPr lang="en-US" sz="3400" dirty="0">
                <a:latin typeface="Gill Sans MT" panose="020B0502020104020203" pitchFamily="34" charset="0"/>
              </a:rPr>
              <a:t>Applicable across Asset Classes and Geographies</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cxnSp>
        <p:nvCxnSpPr>
          <p:cNvPr id="7" name="Straight Connector 6">
            <a:extLst>
              <a:ext uri="{FF2B5EF4-FFF2-40B4-BE49-F238E27FC236}">
                <a16:creationId xmlns:a16="http://schemas.microsoft.com/office/drawing/2014/main" id="{C73D5FD8-5925-23F8-D624-D536116493DE}"/>
              </a:ext>
            </a:extLst>
          </p:cNvPr>
          <p:cNvCxnSpPr>
            <a:cxnSpLocks/>
          </p:cNvCxnSpPr>
          <p:nvPr/>
        </p:nvCxnSpPr>
        <p:spPr>
          <a:xfrm>
            <a:off x="1943548" y="1600200"/>
            <a:ext cx="8087395" cy="0"/>
          </a:xfrm>
          <a:prstGeom prst="line">
            <a:avLst/>
          </a:prstGeom>
          <a:ln w="28575">
            <a:solidFill>
              <a:srgbClr val="ED7D3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F6F1BD2-0D10-4F15-44E7-AD3C6687AE9C}"/>
              </a:ext>
            </a:extLst>
          </p:cNvPr>
          <p:cNvSpPr txBox="1"/>
          <p:nvPr/>
        </p:nvSpPr>
        <p:spPr>
          <a:xfrm>
            <a:off x="1561072" y="2060416"/>
            <a:ext cx="764953"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Bonds</a:t>
            </a:r>
          </a:p>
        </p:txBody>
      </p:sp>
      <p:sp>
        <p:nvSpPr>
          <p:cNvPr id="9" name="TextBox 8">
            <a:extLst>
              <a:ext uri="{FF2B5EF4-FFF2-40B4-BE49-F238E27FC236}">
                <a16:creationId xmlns:a16="http://schemas.microsoft.com/office/drawing/2014/main" id="{A590543D-6DE6-9B9A-00C3-58D5EBF829E8}"/>
              </a:ext>
            </a:extLst>
          </p:cNvPr>
          <p:cNvSpPr txBox="1"/>
          <p:nvPr/>
        </p:nvSpPr>
        <p:spPr>
          <a:xfrm>
            <a:off x="2849642" y="2060416"/>
            <a:ext cx="793807"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Stocks</a:t>
            </a:r>
          </a:p>
        </p:txBody>
      </p:sp>
      <p:sp>
        <p:nvSpPr>
          <p:cNvPr id="10" name="TextBox 9">
            <a:extLst>
              <a:ext uri="{FF2B5EF4-FFF2-40B4-BE49-F238E27FC236}">
                <a16:creationId xmlns:a16="http://schemas.microsoft.com/office/drawing/2014/main" id="{F6305F39-9C5F-5324-6046-9E00FC8B6174}"/>
              </a:ext>
            </a:extLst>
          </p:cNvPr>
          <p:cNvSpPr txBox="1"/>
          <p:nvPr/>
        </p:nvSpPr>
        <p:spPr>
          <a:xfrm>
            <a:off x="4246926" y="2059557"/>
            <a:ext cx="1209370"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Real Estate</a:t>
            </a:r>
          </a:p>
        </p:txBody>
      </p:sp>
      <p:sp>
        <p:nvSpPr>
          <p:cNvPr id="11" name="TextBox 10">
            <a:extLst>
              <a:ext uri="{FF2B5EF4-FFF2-40B4-BE49-F238E27FC236}">
                <a16:creationId xmlns:a16="http://schemas.microsoft.com/office/drawing/2014/main" id="{7DA49841-3E7F-4C51-E878-7EE9F21736B6}"/>
              </a:ext>
            </a:extLst>
          </p:cNvPr>
          <p:cNvSpPr txBox="1"/>
          <p:nvPr/>
        </p:nvSpPr>
        <p:spPr>
          <a:xfrm>
            <a:off x="5946997" y="2059557"/>
            <a:ext cx="1452642"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Commodities</a:t>
            </a:r>
          </a:p>
        </p:txBody>
      </p:sp>
      <p:sp>
        <p:nvSpPr>
          <p:cNvPr id="12" name="TextBox 11">
            <a:extLst>
              <a:ext uri="{FF2B5EF4-FFF2-40B4-BE49-F238E27FC236}">
                <a16:creationId xmlns:a16="http://schemas.microsoft.com/office/drawing/2014/main" id="{AED99D7F-4ABC-DAF9-3B61-3F5B35145D0A}"/>
              </a:ext>
            </a:extLst>
          </p:cNvPr>
          <p:cNvSpPr txBox="1"/>
          <p:nvPr/>
        </p:nvSpPr>
        <p:spPr>
          <a:xfrm>
            <a:off x="7686739" y="2059557"/>
            <a:ext cx="1474891"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Private Equity</a:t>
            </a:r>
          </a:p>
        </p:txBody>
      </p:sp>
      <p:sp>
        <p:nvSpPr>
          <p:cNvPr id="13" name="TextBox 12">
            <a:extLst>
              <a:ext uri="{FF2B5EF4-FFF2-40B4-BE49-F238E27FC236}">
                <a16:creationId xmlns:a16="http://schemas.microsoft.com/office/drawing/2014/main" id="{C62002B3-C278-9CB0-0195-33B0170CAA36}"/>
              </a:ext>
            </a:extLst>
          </p:cNvPr>
          <p:cNvSpPr txBox="1"/>
          <p:nvPr/>
        </p:nvSpPr>
        <p:spPr>
          <a:xfrm>
            <a:off x="9440782" y="2059557"/>
            <a:ext cx="1216551" cy="369332"/>
          </a:xfrm>
          <a:prstGeom prst="rect">
            <a:avLst/>
          </a:prstGeom>
          <a:solidFill>
            <a:srgbClr val="ED7D31"/>
          </a:solidFill>
          <a:ln>
            <a:solidFill>
              <a:srgbClr val="ED7D3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latin typeface="Gill Sans MT" panose="020B0502020104020203" pitchFamily="34" charset="0"/>
              </a:rPr>
              <a:t>Currencies</a:t>
            </a:r>
          </a:p>
        </p:txBody>
      </p:sp>
      <p:cxnSp>
        <p:nvCxnSpPr>
          <p:cNvPr id="14" name="Straight Connector 13">
            <a:extLst>
              <a:ext uri="{FF2B5EF4-FFF2-40B4-BE49-F238E27FC236}">
                <a16:creationId xmlns:a16="http://schemas.microsoft.com/office/drawing/2014/main" id="{AC26FC14-9CD5-3365-4867-76E6F8E7B4DC}"/>
              </a:ext>
            </a:extLst>
          </p:cNvPr>
          <p:cNvCxnSpPr>
            <a:cxnSpLocks/>
            <a:endCxn id="8" idx="0"/>
          </p:cNvCxnSpPr>
          <p:nvPr/>
        </p:nvCxnSpPr>
        <p:spPr>
          <a:xfrm>
            <a:off x="1943548" y="1600200"/>
            <a:ext cx="1" cy="460216"/>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7F57C0-7352-4E62-DE1C-FE03D74E6E7A}"/>
              </a:ext>
            </a:extLst>
          </p:cNvPr>
          <p:cNvCxnSpPr>
            <a:cxnSpLocks/>
            <a:endCxn id="9" idx="0"/>
          </p:cNvCxnSpPr>
          <p:nvPr/>
        </p:nvCxnSpPr>
        <p:spPr>
          <a:xfrm>
            <a:off x="3237954" y="1600200"/>
            <a:ext cx="8592" cy="460216"/>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3BD489C-8446-A9E7-686C-77F42A618E41}"/>
              </a:ext>
            </a:extLst>
          </p:cNvPr>
          <p:cNvCxnSpPr>
            <a:cxnSpLocks/>
            <a:stCxn id="10" idx="0"/>
          </p:cNvCxnSpPr>
          <p:nvPr/>
        </p:nvCxnSpPr>
        <p:spPr>
          <a:xfrm flipV="1">
            <a:off x="4851611" y="1600200"/>
            <a:ext cx="0" cy="459357"/>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A7FCF6A-185B-49AF-CF29-8E82D7A8C6B3}"/>
              </a:ext>
            </a:extLst>
          </p:cNvPr>
          <p:cNvCxnSpPr>
            <a:cxnSpLocks/>
            <a:stCxn id="11" idx="0"/>
          </p:cNvCxnSpPr>
          <p:nvPr/>
        </p:nvCxnSpPr>
        <p:spPr>
          <a:xfrm flipH="1" flipV="1">
            <a:off x="6662097" y="1600200"/>
            <a:ext cx="11221" cy="459357"/>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F22035B-663D-FABA-1C01-B27F53FB3BB0}"/>
              </a:ext>
            </a:extLst>
          </p:cNvPr>
          <p:cNvCxnSpPr>
            <a:cxnSpLocks/>
            <a:stCxn id="12" idx="0"/>
          </p:cNvCxnSpPr>
          <p:nvPr/>
        </p:nvCxnSpPr>
        <p:spPr>
          <a:xfrm flipH="1" flipV="1">
            <a:off x="8424184" y="1600200"/>
            <a:ext cx="1" cy="459357"/>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6A5471A-B165-6FFE-6BE3-4C436876F55F}"/>
              </a:ext>
            </a:extLst>
          </p:cNvPr>
          <p:cNvCxnSpPr>
            <a:cxnSpLocks/>
            <a:stCxn id="13" idx="0"/>
          </p:cNvCxnSpPr>
          <p:nvPr/>
        </p:nvCxnSpPr>
        <p:spPr>
          <a:xfrm flipH="1" flipV="1">
            <a:off x="10030943" y="1600200"/>
            <a:ext cx="18115" cy="459357"/>
          </a:xfrm>
          <a:prstGeom prst="line">
            <a:avLst/>
          </a:prstGeom>
          <a:ln>
            <a:solidFill>
              <a:srgbClr val="ED7D3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1332665-E1ED-EB3C-4F16-0CF72040FA1B}"/>
              </a:ext>
            </a:extLst>
          </p:cNvPr>
          <p:cNvSpPr txBox="1"/>
          <p:nvPr/>
        </p:nvSpPr>
        <p:spPr>
          <a:xfrm>
            <a:off x="327378" y="3006671"/>
            <a:ext cx="1839567" cy="92333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Gill Sans MT" panose="020B0502020104020203" pitchFamily="34" charset="0"/>
              </a:rPr>
              <a:t>U. S. Treasuries</a:t>
            </a:r>
          </a:p>
          <a:p>
            <a:pPr marL="285750" indent="-285750">
              <a:buFont typeface="Arial" panose="020B0604020202020204" pitchFamily="34" charset="0"/>
              <a:buChar char="•"/>
            </a:pPr>
            <a:r>
              <a:rPr lang="en-US" dirty="0">
                <a:latin typeface="Gill Sans MT" panose="020B0502020104020203" pitchFamily="34" charset="0"/>
              </a:rPr>
              <a:t>Non U. S.</a:t>
            </a:r>
          </a:p>
          <a:p>
            <a:pPr marL="285750" indent="-285750">
              <a:buFont typeface="Arial" panose="020B0604020202020204" pitchFamily="34" charset="0"/>
              <a:buChar char="•"/>
            </a:pPr>
            <a:r>
              <a:rPr lang="en-US" dirty="0">
                <a:latin typeface="Gill Sans MT" panose="020B0502020104020203" pitchFamily="34" charset="0"/>
              </a:rPr>
              <a:t>US Corporate</a:t>
            </a:r>
          </a:p>
        </p:txBody>
      </p:sp>
      <p:cxnSp>
        <p:nvCxnSpPr>
          <p:cNvPr id="21" name="Straight Connector 20">
            <a:extLst>
              <a:ext uri="{FF2B5EF4-FFF2-40B4-BE49-F238E27FC236}">
                <a16:creationId xmlns:a16="http://schemas.microsoft.com/office/drawing/2014/main" id="{E398C620-ACAE-C755-47EF-C4F2C458C025}"/>
              </a:ext>
            </a:extLst>
          </p:cNvPr>
          <p:cNvCxnSpPr>
            <a:stCxn id="8" idx="2"/>
          </p:cNvCxnSpPr>
          <p:nvPr/>
        </p:nvCxnSpPr>
        <p:spPr>
          <a:xfrm flipH="1">
            <a:off x="1943548" y="2429748"/>
            <a:ext cx="1" cy="576923"/>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C007C5A-1BAF-CD27-4F29-C0D45D5417AA}"/>
              </a:ext>
            </a:extLst>
          </p:cNvPr>
          <p:cNvSpPr txBox="1"/>
          <p:nvPr/>
        </p:nvSpPr>
        <p:spPr>
          <a:xfrm>
            <a:off x="2501968" y="4089684"/>
            <a:ext cx="1481431" cy="92333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latin typeface="Gill Sans MT" panose="020B0502020104020203" pitchFamily="34" charset="0"/>
              </a:rPr>
              <a:t>U. S.</a:t>
            </a:r>
          </a:p>
          <a:p>
            <a:pPr marL="285750" indent="-285750">
              <a:buFont typeface="Arial" panose="020B0604020202020204" pitchFamily="34" charset="0"/>
              <a:buChar char="•"/>
            </a:pPr>
            <a:r>
              <a:rPr lang="en-US" dirty="0">
                <a:latin typeface="Gill Sans MT" panose="020B0502020104020203" pitchFamily="34" charset="0"/>
              </a:rPr>
              <a:t>Developed</a:t>
            </a:r>
          </a:p>
          <a:p>
            <a:pPr marL="285750" indent="-285750">
              <a:buFont typeface="Arial" panose="020B0604020202020204" pitchFamily="34" charset="0"/>
              <a:buChar char="•"/>
            </a:pPr>
            <a:r>
              <a:rPr lang="en-US" dirty="0">
                <a:latin typeface="Gill Sans MT" panose="020B0502020104020203" pitchFamily="34" charset="0"/>
              </a:rPr>
              <a:t>Emerging</a:t>
            </a:r>
          </a:p>
        </p:txBody>
      </p:sp>
      <p:cxnSp>
        <p:nvCxnSpPr>
          <p:cNvPr id="23" name="Straight Connector 22">
            <a:extLst>
              <a:ext uri="{FF2B5EF4-FFF2-40B4-BE49-F238E27FC236}">
                <a16:creationId xmlns:a16="http://schemas.microsoft.com/office/drawing/2014/main" id="{92788D77-227B-E5AE-4275-B7AA258F3909}"/>
              </a:ext>
            </a:extLst>
          </p:cNvPr>
          <p:cNvCxnSpPr>
            <a:cxnSpLocks/>
            <a:stCxn id="22" idx="0"/>
            <a:endCxn id="9" idx="2"/>
          </p:cNvCxnSpPr>
          <p:nvPr/>
        </p:nvCxnSpPr>
        <p:spPr>
          <a:xfrm flipV="1">
            <a:off x="3242684" y="2429748"/>
            <a:ext cx="3862" cy="1659936"/>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A8F576-6B93-5AEF-62E0-3B34AF0E37E6}"/>
              </a:ext>
            </a:extLst>
          </p:cNvPr>
          <p:cNvSpPr txBox="1"/>
          <p:nvPr/>
        </p:nvSpPr>
        <p:spPr>
          <a:xfrm>
            <a:off x="4168571" y="3329836"/>
            <a:ext cx="1366080" cy="64633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latin typeface="Gill Sans MT" panose="020B0502020104020203" pitchFamily="34" charset="0"/>
              </a:rPr>
              <a:t>U. S.  </a:t>
            </a:r>
          </a:p>
          <a:p>
            <a:pPr marL="285750" indent="-285750">
              <a:buFont typeface="Arial" panose="020B0604020202020204" pitchFamily="34" charset="0"/>
              <a:buChar char="•"/>
            </a:pPr>
            <a:r>
              <a:rPr lang="en-US" dirty="0">
                <a:latin typeface="Gill Sans MT" panose="020B0502020104020203" pitchFamily="34" charset="0"/>
              </a:rPr>
              <a:t>Non U. S.</a:t>
            </a:r>
          </a:p>
        </p:txBody>
      </p:sp>
      <p:cxnSp>
        <p:nvCxnSpPr>
          <p:cNvPr id="25" name="Straight Connector 24">
            <a:extLst>
              <a:ext uri="{FF2B5EF4-FFF2-40B4-BE49-F238E27FC236}">
                <a16:creationId xmlns:a16="http://schemas.microsoft.com/office/drawing/2014/main" id="{FB5EB3D1-C2A0-5A35-4E9A-E3785679A4B6}"/>
              </a:ext>
            </a:extLst>
          </p:cNvPr>
          <p:cNvCxnSpPr>
            <a:cxnSpLocks/>
            <a:stCxn id="24" idx="0"/>
            <a:endCxn id="10" idx="2"/>
          </p:cNvCxnSpPr>
          <p:nvPr/>
        </p:nvCxnSpPr>
        <p:spPr>
          <a:xfrm flipV="1">
            <a:off x="4851611" y="2428889"/>
            <a:ext cx="0" cy="900947"/>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4AD1FA63-E239-79EC-0DA1-DD764BC691C4}"/>
              </a:ext>
            </a:extLst>
          </p:cNvPr>
          <p:cNvSpPr txBox="1"/>
          <p:nvPr/>
        </p:nvSpPr>
        <p:spPr>
          <a:xfrm>
            <a:off x="5733478" y="4089684"/>
            <a:ext cx="1936941" cy="120032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latin typeface="Gill Sans MT" panose="020B0502020104020203" pitchFamily="34" charset="0"/>
              </a:rPr>
              <a:t>Energy</a:t>
            </a:r>
          </a:p>
          <a:p>
            <a:pPr marL="285750" indent="-285750">
              <a:buFont typeface="Arial" panose="020B0604020202020204" pitchFamily="34" charset="0"/>
              <a:buChar char="•"/>
            </a:pPr>
            <a:r>
              <a:rPr lang="en-US" dirty="0">
                <a:latin typeface="Gill Sans MT" panose="020B0502020104020203" pitchFamily="34" charset="0"/>
              </a:rPr>
              <a:t>Agriculture</a:t>
            </a:r>
          </a:p>
          <a:p>
            <a:pPr marL="285750" indent="-285750">
              <a:buFont typeface="Arial" panose="020B0604020202020204" pitchFamily="34" charset="0"/>
              <a:buChar char="•"/>
            </a:pPr>
            <a:r>
              <a:rPr lang="en-US" dirty="0">
                <a:latin typeface="Gill Sans MT" panose="020B0502020104020203" pitchFamily="34" charset="0"/>
              </a:rPr>
              <a:t>Base metals</a:t>
            </a:r>
          </a:p>
          <a:p>
            <a:pPr marL="285750" indent="-285750">
              <a:buFont typeface="Arial" panose="020B0604020202020204" pitchFamily="34" charset="0"/>
              <a:buChar char="•"/>
            </a:pPr>
            <a:r>
              <a:rPr lang="en-US" dirty="0">
                <a:latin typeface="Gill Sans MT" panose="020B0502020104020203" pitchFamily="34" charset="0"/>
              </a:rPr>
              <a:t>Precious metals</a:t>
            </a:r>
          </a:p>
        </p:txBody>
      </p:sp>
      <p:cxnSp>
        <p:nvCxnSpPr>
          <p:cNvPr id="27" name="Straight Connector 26">
            <a:extLst>
              <a:ext uri="{FF2B5EF4-FFF2-40B4-BE49-F238E27FC236}">
                <a16:creationId xmlns:a16="http://schemas.microsoft.com/office/drawing/2014/main" id="{18D46370-33C4-53E4-E426-B78050ECD6DA}"/>
              </a:ext>
            </a:extLst>
          </p:cNvPr>
          <p:cNvCxnSpPr>
            <a:stCxn id="26" idx="0"/>
            <a:endCxn id="11" idx="2"/>
          </p:cNvCxnSpPr>
          <p:nvPr/>
        </p:nvCxnSpPr>
        <p:spPr>
          <a:xfrm flipH="1" flipV="1">
            <a:off x="6673318" y="2428889"/>
            <a:ext cx="28631" cy="166079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B86739E-B283-CF49-5E65-D6F0F19791B9}"/>
              </a:ext>
            </a:extLst>
          </p:cNvPr>
          <p:cNvSpPr txBox="1"/>
          <p:nvPr/>
        </p:nvSpPr>
        <p:spPr>
          <a:xfrm>
            <a:off x="7978388" y="3283670"/>
            <a:ext cx="1024961" cy="369332"/>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ill Sans MT" panose="020B0502020104020203" pitchFamily="34" charset="0"/>
              </a:rPr>
              <a:t>U. S. only</a:t>
            </a:r>
          </a:p>
        </p:txBody>
      </p:sp>
      <p:cxnSp>
        <p:nvCxnSpPr>
          <p:cNvPr id="29" name="Straight Connector 28">
            <a:extLst>
              <a:ext uri="{FF2B5EF4-FFF2-40B4-BE49-F238E27FC236}">
                <a16:creationId xmlns:a16="http://schemas.microsoft.com/office/drawing/2014/main" id="{15738B58-2D7A-187E-B373-AECD6CB5E9D7}"/>
              </a:ext>
            </a:extLst>
          </p:cNvPr>
          <p:cNvCxnSpPr>
            <a:stCxn id="12" idx="2"/>
          </p:cNvCxnSpPr>
          <p:nvPr/>
        </p:nvCxnSpPr>
        <p:spPr>
          <a:xfrm flipH="1">
            <a:off x="8424184" y="2428889"/>
            <a:ext cx="1" cy="85478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D5C7422F-9CE8-E1BA-B41B-1D32E29E0CAF}"/>
              </a:ext>
            </a:extLst>
          </p:cNvPr>
          <p:cNvSpPr txBox="1"/>
          <p:nvPr/>
        </p:nvSpPr>
        <p:spPr>
          <a:xfrm>
            <a:off x="9380348" y="3467331"/>
            <a:ext cx="1337417" cy="923330"/>
          </a:xfrm>
          <a:prstGeom prst="rect">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solidFill>
                  <a:schemeClr val="bg1"/>
                </a:solidFill>
                <a:latin typeface="Gill Sans MT" panose="020B0502020104020203" pitchFamily="34" charset="0"/>
              </a:rPr>
              <a:t>USD</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AUD/JPY</a:t>
            </a:r>
          </a:p>
          <a:p>
            <a:pPr marL="285750" indent="-285750">
              <a:buFont typeface="Arial" panose="020B0604020202020204" pitchFamily="34" charset="0"/>
              <a:buChar char="•"/>
            </a:pPr>
            <a:r>
              <a:rPr lang="en-US" dirty="0">
                <a:solidFill>
                  <a:schemeClr val="bg1"/>
                </a:solidFill>
                <a:latin typeface="Gill Sans MT" panose="020B0502020104020203" pitchFamily="34" charset="0"/>
              </a:rPr>
              <a:t>Other</a:t>
            </a:r>
          </a:p>
        </p:txBody>
      </p:sp>
      <p:cxnSp>
        <p:nvCxnSpPr>
          <p:cNvPr id="31" name="Straight Connector 30">
            <a:extLst>
              <a:ext uri="{FF2B5EF4-FFF2-40B4-BE49-F238E27FC236}">
                <a16:creationId xmlns:a16="http://schemas.microsoft.com/office/drawing/2014/main" id="{4F951E35-1BA2-DC25-6006-1087951DBF71}"/>
              </a:ext>
            </a:extLst>
          </p:cNvPr>
          <p:cNvCxnSpPr>
            <a:stCxn id="13" idx="2"/>
            <a:endCxn id="30" idx="0"/>
          </p:cNvCxnSpPr>
          <p:nvPr/>
        </p:nvCxnSpPr>
        <p:spPr>
          <a:xfrm flipH="1">
            <a:off x="10049057" y="2428889"/>
            <a:ext cx="1" cy="103844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71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Dow Theory</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3" name="Picture 2">
            <a:extLst>
              <a:ext uri="{FF2B5EF4-FFF2-40B4-BE49-F238E27FC236}">
                <a16:creationId xmlns:a16="http://schemas.microsoft.com/office/drawing/2014/main" id="{7F8EC058-FEE1-8718-6B21-155AC85DABDD}"/>
              </a:ext>
            </a:extLst>
          </p:cNvPr>
          <p:cNvPicPr>
            <a:picLocks noChangeAspect="1"/>
          </p:cNvPicPr>
          <p:nvPr/>
        </p:nvPicPr>
        <p:blipFill>
          <a:blip r:embed="rId3"/>
          <a:stretch>
            <a:fillRect/>
          </a:stretch>
        </p:blipFill>
        <p:spPr>
          <a:xfrm>
            <a:off x="7055556" y="863271"/>
            <a:ext cx="5396087" cy="5492373"/>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4C871296-46FA-3A2D-9CF5-A5AE8AC12CE9}"/>
              </a:ext>
            </a:extLst>
          </p:cNvPr>
          <p:cNvSpPr>
            <a:spLocks noGrp="1"/>
          </p:cNvSpPr>
          <p:nvPr>
            <p:ph idx="1"/>
          </p:nvPr>
        </p:nvSpPr>
        <p:spPr>
          <a:xfrm>
            <a:off x="411479" y="1657351"/>
            <a:ext cx="6186545" cy="4615434"/>
          </a:xfrm>
        </p:spPr>
        <p:txBody>
          <a:bodyPr anchor="t">
            <a:normAutofit lnSpcReduction="10000"/>
          </a:bodyPr>
          <a:lstStyle/>
          <a:p>
            <a:pPr>
              <a:lnSpc>
                <a:spcPct val="120000"/>
              </a:lnSpc>
              <a:spcAft>
                <a:spcPts val="600"/>
              </a:spcAft>
            </a:pPr>
            <a:r>
              <a:rPr lang="en-US" sz="2400" dirty="0">
                <a:latin typeface="Gill Sans MT" panose="020B0502020104020203" pitchFamily="34" charset="0"/>
              </a:rPr>
              <a:t>Dow theory (Charles Dow </a:t>
            </a:r>
            <a:r>
              <a:rPr lang="en-US" sz="2400" dirty="0">
                <a:solidFill>
                  <a:srgbClr val="ED7D31"/>
                </a:solidFill>
                <a:latin typeface="Gill Sans MT" panose="020B0502020104020203" pitchFamily="34" charset="0"/>
              </a:rPr>
              <a:t>|</a:t>
            </a:r>
            <a:r>
              <a:rPr lang="en-US" sz="2400" dirty="0">
                <a:latin typeface="Gill Sans MT" panose="020B0502020104020203" pitchFamily="34" charset="0"/>
              </a:rPr>
              <a:t> 1851 – 1902) states that </a:t>
            </a:r>
            <a:r>
              <a:rPr lang="en-US" sz="2400" dirty="0">
                <a:solidFill>
                  <a:srgbClr val="ED7D31"/>
                </a:solidFill>
                <a:latin typeface="Gill Sans MT" panose="020B0502020104020203" pitchFamily="34" charset="0"/>
              </a:rPr>
              <a:t>price advances </a:t>
            </a:r>
            <a:r>
              <a:rPr lang="en-US" sz="2400" dirty="0">
                <a:latin typeface="Gill Sans MT" panose="020B0502020104020203" pitchFamily="34" charset="0"/>
              </a:rPr>
              <a:t>are marked by higher highs and higher lows</a:t>
            </a:r>
          </a:p>
          <a:p>
            <a:pPr>
              <a:lnSpc>
                <a:spcPct val="120000"/>
              </a:lnSpc>
              <a:spcAft>
                <a:spcPts val="600"/>
              </a:spcAft>
            </a:pPr>
            <a:r>
              <a:rPr lang="en-US" sz="2400" dirty="0">
                <a:latin typeface="Gill Sans MT" panose="020B0502020104020203" pitchFamily="34" charset="0"/>
              </a:rPr>
              <a:t>A </a:t>
            </a:r>
            <a:r>
              <a:rPr lang="en-US" sz="2400" dirty="0">
                <a:solidFill>
                  <a:srgbClr val="ED7D31"/>
                </a:solidFill>
                <a:latin typeface="Gill Sans MT" panose="020B0502020104020203" pitchFamily="34" charset="0"/>
              </a:rPr>
              <a:t>change in trend </a:t>
            </a:r>
            <a:r>
              <a:rPr lang="en-US" sz="2400" dirty="0">
                <a:latin typeface="Gill Sans MT" panose="020B0502020104020203" pitchFamily="34" charset="0"/>
              </a:rPr>
              <a:t>occurs when a pattern of lower highs and lower lows are formed</a:t>
            </a:r>
          </a:p>
          <a:p>
            <a:pPr>
              <a:lnSpc>
                <a:spcPct val="120000"/>
              </a:lnSpc>
              <a:spcAft>
                <a:spcPts val="600"/>
              </a:spcAft>
            </a:pPr>
            <a:r>
              <a:rPr lang="en-US" sz="2400" dirty="0">
                <a:solidFill>
                  <a:srgbClr val="ED7D31"/>
                </a:solidFill>
                <a:latin typeface="Gill Sans MT" panose="020B0502020104020203" pitchFamily="34" charset="0"/>
              </a:rPr>
              <a:t>Uptrend resumes </a:t>
            </a:r>
            <a:r>
              <a:rPr lang="en-US" sz="2400" dirty="0">
                <a:latin typeface="Gill Sans MT" panose="020B0502020104020203" pitchFamily="34" charset="0"/>
              </a:rPr>
              <a:t>when higher highs and higher lows reappear </a:t>
            </a:r>
          </a:p>
          <a:p>
            <a:pPr>
              <a:lnSpc>
                <a:spcPct val="120000"/>
              </a:lnSpc>
              <a:spcAft>
                <a:spcPts val="600"/>
              </a:spcAft>
            </a:pPr>
            <a:r>
              <a:rPr lang="en-US" sz="2400" dirty="0">
                <a:latin typeface="Gill Sans MT" panose="020B0502020104020203" pitchFamily="34" charset="0"/>
              </a:rPr>
              <a:t>Example shows </a:t>
            </a:r>
            <a:r>
              <a:rPr lang="en-US" sz="2400" dirty="0">
                <a:solidFill>
                  <a:srgbClr val="ED7D31"/>
                </a:solidFill>
                <a:latin typeface="Gill Sans MT" panose="020B0502020104020203" pitchFamily="34" charset="0"/>
              </a:rPr>
              <a:t>Microsoft</a:t>
            </a:r>
            <a:r>
              <a:rPr lang="en-US" sz="2400" dirty="0">
                <a:latin typeface="Gill Sans MT" panose="020B0502020104020203" pitchFamily="34" charset="0"/>
              </a:rPr>
              <a:t> (MSFT) in both an uptrend as well as a downtrend</a:t>
            </a:r>
          </a:p>
          <a:p>
            <a:pPr marL="457200" lvl="1" indent="0">
              <a:lnSpc>
                <a:spcPct val="120000"/>
              </a:lnSpc>
              <a:spcAft>
                <a:spcPts val="600"/>
              </a:spcAft>
              <a:buNone/>
            </a:pPr>
            <a:endParaRPr lang="en-US" sz="1800" dirty="0">
              <a:latin typeface="Gill Sans MT" panose="020B0502020104020203" pitchFamily="34" charset="0"/>
            </a:endParaRPr>
          </a:p>
        </p:txBody>
      </p:sp>
    </p:spTree>
    <p:extLst>
      <p:ext uri="{BB962C8B-B14F-4D97-AF65-F5344CB8AC3E}">
        <p14:creationId xmlns:p14="http://schemas.microsoft.com/office/powerpoint/2010/main" val="259354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Moving Averages</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4" name="Content Placeholder 2">
            <a:extLst>
              <a:ext uri="{FF2B5EF4-FFF2-40B4-BE49-F238E27FC236}">
                <a16:creationId xmlns:a16="http://schemas.microsoft.com/office/drawing/2014/main" id="{4C871296-46FA-3A2D-9CF5-A5AE8AC12CE9}"/>
              </a:ext>
            </a:extLst>
          </p:cNvPr>
          <p:cNvSpPr>
            <a:spLocks noGrp="1"/>
          </p:cNvSpPr>
          <p:nvPr>
            <p:ph idx="1"/>
          </p:nvPr>
        </p:nvSpPr>
        <p:spPr>
          <a:xfrm>
            <a:off x="411479" y="1657350"/>
            <a:ext cx="6186545" cy="4943473"/>
          </a:xfrm>
        </p:spPr>
        <p:txBody>
          <a:bodyPr anchor="t">
            <a:normAutofit lnSpcReduction="10000"/>
          </a:bodyPr>
          <a:lstStyle/>
          <a:p>
            <a:pPr>
              <a:lnSpc>
                <a:spcPct val="100000"/>
              </a:lnSpc>
              <a:spcBef>
                <a:spcPts val="0"/>
              </a:spcBef>
              <a:spcAft>
                <a:spcPts val="600"/>
              </a:spcAft>
            </a:pPr>
            <a:r>
              <a:rPr lang="en-US" sz="2000" dirty="0">
                <a:latin typeface="Gill Sans MT" panose="020B0502020104020203" pitchFamily="34" charset="0"/>
              </a:rPr>
              <a:t>Identify </a:t>
            </a:r>
            <a:r>
              <a:rPr lang="en-US" sz="2000" dirty="0">
                <a:solidFill>
                  <a:srgbClr val="ED7D31"/>
                </a:solidFill>
                <a:latin typeface="Gill Sans MT" panose="020B0502020104020203" pitchFamily="34" charset="0"/>
              </a:rPr>
              <a:t>trends</a:t>
            </a:r>
            <a:r>
              <a:rPr lang="en-US" sz="2000" dirty="0">
                <a:latin typeface="Gill Sans MT" panose="020B0502020104020203" pitchFamily="34" charset="0"/>
              </a:rPr>
              <a:t> based on look back periods</a:t>
            </a:r>
          </a:p>
          <a:p>
            <a:pPr>
              <a:lnSpc>
                <a:spcPct val="100000"/>
              </a:lnSpc>
              <a:spcBef>
                <a:spcPts val="0"/>
              </a:spcBef>
              <a:spcAft>
                <a:spcPts val="600"/>
              </a:spcAft>
              <a:buClr>
                <a:schemeClr val="tx1"/>
              </a:buClr>
            </a:pPr>
            <a:r>
              <a:rPr lang="en-US" sz="2000" dirty="0">
                <a:solidFill>
                  <a:srgbClr val="ED7D31"/>
                </a:solidFill>
                <a:latin typeface="Gill Sans MT" panose="020B0502020104020203" pitchFamily="34" charset="0"/>
              </a:rPr>
              <a:t>Close of day </a:t>
            </a:r>
            <a:r>
              <a:rPr lang="en-US" sz="2000" dirty="0">
                <a:latin typeface="Gill Sans MT" panose="020B0502020104020203" pitchFamily="34" charset="0"/>
              </a:rPr>
              <a:t>prices</a:t>
            </a:r>
            <a:r>
              <a:rPr lang="en-US" sz="2000" dirty="0">
                <a:solidFill>
                  <a:srgbClr val="ED7D31"/>
                </a:solidFill>
                <a:latin typeface="Gill Sans MT" panose="020B0502020104020203" pitchFamily="34" charset="0"/>
              </a:rPr>
              <a:t> </a:t>
            </a:r>
            <a:r>
              <a:rPr lang="en-US" sz="2000" dirty="0">
                <a:latin typeface="Gill Sans MT" panose="020B0502020104020203" pitchFamily="34" charset="0"/>
              </a:rPr>
              <a:t>commonly used for calculations</a:t>
            </a:r>
          </a:p>
          <a:p>
            <a:pPr>
              <a:lnSpc>
                <a:spcPct val="100000"/>
              </a:lnSpc>
              <a:spcBef>
                <a:spcPts val="0"/>
              </a:spcBef>
              <a:spcAft>
                <a:spcPts val="600"/>
              </a:spcAft>
              <a:buClr>
                <a:schemeClr val="tx1"/>
              </a:buClr>
            </a:pPr>
            <a:r>
              <a:rPr lang="en-US" sz="2000" dirty="0">
                <a:solidFill>
                  <a:srgbClr val="ED7D31"/>
                </a:solidFill>
                <a:latin typeface="Gill Sans MT" panose="020B0502020104020203" pitchFamily="34" charset="0"/>
              </a:rPr>
              <a:t>Simple moving average </a:t>
            </a:r>
            <a:r>
              <a:rPr lang="en-US" sz="2000" dirty="0">
                <a:latin typeface="Gill Sans MT" panose="020B0502020104020203" pitchFamily="34" charset="0"/>
              </a:rPr>
              <a:t>(SMAs) most frequent calculation method - gives equal weight to all data in lookback period</a:t>
            </a:r>
          </a:p>
          <a:p>
            <a:pPr>
              <a:lnSpc>
                <a:spcPct val="100000"/>
              </a:lnSpc>
              <a:spcBef>
                <a:spcPts val="0"/>
              </a:spcBef>
              <a:spcAft>
                <a:spcPts val="600"/>
              </a:spcAft>
              <a:buClr>
                <a:schemeClr val="tx1"/>
              </a:buClr>
            </a:pPr>
            <a:r>
              <a:rPr lang="en-US" sz="2000" dirty="0">
                <a:solidFill>
                  <a:srgbClr val="ED7D31"/>
                </a:solidFill>
                <a:latin typeface="Gill Sans MT" panose="020B0502020104020203" pitchFamily="34" charset="0"/>
              </a:rPr>
              <a:t>20, 50 and 200 day </a:t>
            </a:r>
            <a:r>
              <a:rPr lang="en-US" sz="2000" dirty="0">
                <a:latin typeface="Gill Sans MT" panose="020B0502020104020203" pitchFamily="34" charset="0"/>
              </a:rPr>
              <a:t>look back periods widely used for short, medium and long term</a:t>
            </a:r>
          </a:p>
          <a:p>
            <a:pPr>
              <a:lnSpc>
                <a:spcPct val="100000"/>
              </a:lnSpc>
              <a:spcBef>
                <a:spcPts val="0"/>
              </a:spcBef>
              <a:spcAft>
                <a:spcPts val="600"/>
              </a:spcAft>
              <a:buClr>
                <a:schemeClr val="tx1"/>
              </a:buClr>
            </a:pPr>
            <a:r>
              <a:rPr lang="en-US" sz="2000" dirty="0">
                <a:solidFill>
                  <a:srgbClr val="ED7D31"/>
                </a:solidFill>
                <a:latin typeface="Gill Sans MT" panose="020B0502020104020203" pitchFamily="34" charset="0"/>
              </a:rPr>
              <a:t>Exponential moving averages </a:t>
            </a:r>
            <a:r>
              <a:rPr lang="en-US" sz="2000" dirty="0">
                <a:latin typeface="Gill Sans MT" panose="020B0502020104020203" pitchFamily="34" charset="0"/>
              </a:rPr>
              <a:t>are an alternative calculation method - give higher weightage to more recent prices</a:t>
            </a:r>
          </a:p>
          <a:p>
            <a:pPr>
              <a:lnSpc>
                <a:spcPct val="100000"/>
              </a:lnSpc>
              <a:spcBef>
                <a:spcPts val="0"/>
              </a:spcBef>
              <a:spcAft>
                <a:spcPts val="600"/>
              </a:spcAft>
            </a:pPr>
            <a:r>
              <a:rPr lang="en-US" sz="2000" dirty="0">
                <a:solidFill>
                  <a:srgbClr val="ED7D31"/>
                </a:solidFill>
                <a:latin typeface="Gill Sans MT" panose="020B0502020104020203" pitchFamily="34" charset="0"/>
              </a:rPr>
              <a:t>Simple rules </a:t>
            </a:r>
            <a:r>
              <a:rPr lang="en-US" sz="2000" dirty="0">
                <a:latin typeface="Gill Sans MT" panose="020B0502020104020203" pitchFamily="34" charset="0"/>
              </a:rPr>
              <a:t>to follow;</a:t>
            </a:r>
          </a:p>
          <a:p>
            <a:pPr lvl="1">
              <a:lnSpc>
                <a:spcPct val="100000"/>
              </a:lnSpc>
              <a:spcBef>
                <a:spcPts val="0"/>
              </a:spcBef>
              <a:spcAft>
                <a:spcPts val="600"/>
              </a:spcAft>
              <a:buFont typeface="Wingdings" panose="05000000000000000000" pitchFamily="2" charset="2"/>
              <a:buChar char="q"/>
            </a:pPr>
            <a:r>
              <a:rPr lang="en-US" sz="1800" dirty="0">
                <a:latin typeface="Gill Sans MT" panose="020B0502020104020203" pitchFamily="34" charset="0"/>
              </a:rPr>
              <a:t>Moving averages serve as a proxy for trend lines</a:t>
            </a:r>
          </a:p>
          <a:p>
            <a:pPr lvl="1">
              <a:lnSpc>
                <a:spcPct val="100000"/>
              </a:lnSpc>
              <a:spcBef>
                <a:spcPts val="0"/>
              </a:spcBef>
              <a:spcAft>
                <a:spcPts val="600"/>
              </a:spcAft>
              <a:buFont typeface="Wingdings" panose="05000000000000000000" pitchFamily="2" charset="2"/>
              <a:buChar char="q"/>
            </a:pPr>
            <a:r>
              <a:rPr lang="en-US" sz="1800" dirty="0">
                <a:latin typeface="Gill Sans MT" panose="020B0502020104020203" pitchFamily="34" charset="0"/>
              </a:rPr>
              <a:t>Prices above all three up trending moving averages imply a strong uptrend and vice versa</a:t>
            </a:r>
          </a:p>
          <a:p>
            <a:pPr lvl="1">
              <a:lnSpc>
                <a:spcPct val="100000"/>
              </a:lnSpc>
              <a:spcBef>
                <a:spcPts val="0"/>
              </a:spcBef>
              <a:spcAft>
                <a:spcPts val="600"/>
              </a:spcAft>
              <a:buFont typeface="Wingdings" panose="05000000000000000000" pitchFamily="2" charset="2"/>
              <a:buChar char="q"/>
            </a:pPr>
            <a:r>
              <a:rPr lang="en-US" sz="1800" dirty="0">
                <a:latin typeface="Gill Sans MT" panose="020B0502020104020203" pitchFamily="34" charset="0"/>
              </a:rPr>
              <a:t>Moving average cross overs imply changing trend</a:t>
            </a:r>
          </a:p>
          <a:p>
            <a:pPr marL="457200" lvl="1" indent="0">
              <a:lnSpc>
                <a:spcPct val="100000"/>
              </a:lnSpc>
              <a:spcBef>
                <a:spcPts val="0"/>
              </a:spcBef>
              <a:spcAft>
                <a:spcPts val="600"/>
              </a:spcAft>
              <a:buNone/>
            </a:pPr>
            <a:endParaRPr lang="en-US" sz="1400" dirty="0">
              <a:latin typeface="Gill Sans MT" panose="020B0502020104020203" pitchFamily="34" charset="0"/>
            </a:endParaRPr>
          </a:p>
        </p:txBody>
      </p:sp>
    </p:spTree>
    <p:extLst>
      <p:ext uri="{BB962C8B-B14F-4D97-AF65-F5344CB8AC3E}">
        <p14:creationId xmlns:p14="http://schemas.microsoft.com/office/powerpoint/2010/main" val="61405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D12B-0760-F5EC-CEC3-4F2D4F6B9F6A}"/>
              </a:ext>
            </a:extLst>
          </p:cNvPr>
          <p:cNvSpPr>
            <a:spLocks noGrp="1"/>
          </p:cNvSpPr>
          <p:nvPr>
            <p:ph type="title"/>
          </p:nvPr>
        </p:nvSpPr>
        <p:spPr>
          <a:xfrm>
            <a:off x="411480" y="257176"/>
            <a:ext cx="7618095" cy="690214"/>
          </a:xfrm>
        </p:spPr>
        <p:txBody>
          <a:bodyPr anchor="b">
            <a:normAutofit/>
          </a:bodyPr>
          <a:lstStyle/>
          <a:p>
            <a:r>
              <a:rPr lang="en-US" sz="3400" dirty="0">
                <a:latin typeface="Gill Sans MT" panose="020B0502020104020203" pitchFamily="34" charset="0"/>
              </a:rPr>
              <a:t>Sample charts of moving averages</a:t>
            </a:r>
          </a:p>
        </p:txBody>
      </p:sp>
      <p:pic>
        <p:nvPicPr>
          <p:cNvPr id="5" name="Picture 4" descr="Orange and blue numbers and graphs">
            <a:extLst>
              <a:ext uri="{FF2B5EF4-FFF2-40B4-BE49-F238E27FC236}">
                <a16:creationId xmlns:a16="http://schemas.microsoft.com/office/drawing/2014/main" id="{6E1BF52B-433C-B943-E307-14B9FE0F1ED1}"/>
              </a:ext>
            </a:extLst>
          </p:cNvPr>
          <p:cNvPicPr>
            <a:picLocks noChangeAspect="1"/>
          </p:cNvPicPr>
          <p:nvPr/>
        </p:nvPicPr>
        <p:blipFill rotWithShape="1">
          <a:blip r:embed="rId2"/>
          <a:srcRect l="14531" r="23987" b="1"/>
          <a:stretch/>
        </p:blipFill>
        <p:spPr>
          <a:xfrm>
            <a:off x="8750020" y="0"/>
            <a:ext cx="3441979" cy="6858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Rectangle 5">
            <a:extLst>
              <a:ext uri="{FF2B5EF4-FFF2-40B4-BE49-F238E27FC236}">
                <a16:creationId xmlns:a16="http://schemas.microsoft.com/office/drawing/2014/main" id="{0D4C7D4A-801C-2B3F-DC15-03D2CC40F63F}"/>
              </a:ext>
            </a:extLst>
          </p:cNvPr>
          <p:cNvSpPr/>
          <p:nvPr/>
        </p:nvSpPr>
        <p:spPr>
          <a:xfrm>
            <a:off x="516254" y="1178133"/>
            <a:ext cx="548640" cy="7315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9" name="Picture 8">
            <a:extLst>
              <a:ext uri="{FF2B5EF4-FFF2-40B4-BE49-F238E27FC236}">
                <a16:creationId xmlns:a16="http://schemas.microsoft.com/office/drawing/2014/main" id="{8F472640-8438-DD08-4046-710C803BC054}"/>
              </a:ext>
            </a:extLst>
          </p:cNvPr>
          <p:cNvPicPr>
            <a:picLocks noChangeAspect="1"/>
          </p:cNvPicPr>
          <p:nvPr/>
        </p:nvPicPr>
        <p:blipFill rotWithShape="1">
          <a:blip r:embed="rId3"/>
          <a:srcRect b="9169"/>
          <a:stretch/>
        </p:blipFill>
        <p:spPr>
          <a:xfrm>
            <a:off x="846665" y="1268948"/>
            <a:ext cx="5974646" cy="507662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A698F0C-D967-47FE-AB6F-B2ACEB0C33B6}"/>
              </a:ext>
            </a:extLst>
          </p:cNvPr>
          <p:cNvPicPr>
            <a:picLocks noChangeAspect="1"/>
          </p:cNvPicPr>
          <p:nvPr/>
        </p:nvPicPr>
        <p:blipFill rotWithShape="1">
          <a:blip r:embed="rId4"/>
          <a:srcRect r="9988" b="9188"/>
          <a:stretch/>
        </p:blipFill>
        <p:spPr>
          <a:xfrm>
            <a:off x="6821311" y="1281126"/>
            <a:ext cx="5164501" cy="50644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4283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1176</TotalTime>
  <Words>1330</Words>
  <Application>Microsoft Macintosh PowerPoint</Application>
  <PresentationFormat>Widescreen</PresentationFormat>
  <Paragraphs>158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Wingdings</vt:lpstr>
      <vt:lpstr>Office Theme</vt:lpstr>
      <vt:lpstr>PowerPoint Presentation</vt:lpstr>
      <vt:lpstr>Disclaimer</vt:lpstr>
      <vt:lpstr>Sowmi Krishnamurthy</vt:lpstr>
      <vt:lpstr>Objectives of Portfolio Management</vt:lpstr>
      <vt:lpstr>Technical Analysis tools* for portfolio management</vt:lpstr>
      <vt:lpstr>Applicable across Asset Classes and Geographies</vt:lpstr>
      <vt:lpstr>Dow Theory</vt:lpstr>
      <vt:lpstr>Moving Averages</vt:lpstr>
      <vt:lpstr>Sample charts of moving averages</vt:lpstr>
      <vt:lpstr>Relative strength as a selection tool</vt:lpstr>
      <vt:lpstr>Fibonacci ratios </vt:lpstr>
      <vt:lpstr>Volatility and Bollinger Bands</vt:lpstr>
      <vt:lpstr>US Stock market and Economic Cycles</vt:lpstr>
      <vt:lpstr>PowerPoint Presentation</vt:lpstr>
      <vt:lpstr>Monthly chart of SPDR GOLD shares</vt:lpstr>
      <vt:lpstr>Weekly chart of SPDR Gold shares</vt:lpstr>
      <vt:lpstr>Daily chart of SPDR Gold shares</vt:lpstr>
      <vt:lpstr>The USD | US 10 yr. Treasury relationship</vt:lpstr>
      <vt:lpstr>Summarising…</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Sowmi Krishnamurthy</dc:creator>
  <cp:lastModifiedBy>Sowmi Krishnamurthy</cp:lastModifiedBy>
  <cp:revision>170</cp:revision>
  <dcterms:created xsi:type="dcterms:W3CDTF">2023-03-09T08:27:50Z</dcterms:created>
  <dcterms:modified xsi:type="dcterms:W3CDTF">2023-03-12T07:54:26Z</dcterms:modified>
</cp:coreProperties>
</file>